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2" r:id="rId15"/>
    <p:sldId id="271" r:id="rId16"/>
    <p:sldId id="269" r:id="rId17"/>
    <p:sldId id="267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E7BE08-2348-4593-9CA2-8FEA132C987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BFF74CF-8239-4374-A858-4CA3E4B08B2E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신뢰도</a:t>
          </a:r>
          <a:r>
            <a:rPr lang="en-US" altLang="ko-KR" sz="3200" b="1" dirty="0"/>
            <a:t>?</a:t>
          </a:r>
          <a:endParaRPr lang="ko-KR" altLang="en-US" sz="3200" b="1" dirty="0"/>
        </a:p>
      </dgm:t>
    </dgm:pt>
    <dgm:pt modelId="{8190F193-FD7F-42C8-8699-8D6F804AD60C}" type="parTrans" cxnId="{95E58977-9181-4BD2-8291-A14FF9B938D9}">
      <dgm:prSet/>
      <dgm:spPr/>
      <dgm:t>
        <a:bodyPr/>
        <a:lstStyle/>
        <a:p>
          <a:pPr latinLnBrk="1"/>
          <a:endParaRPr lang="ko-KR" altLang="en-US"/>
        </a:p>
      </dgm:t>
    </dgm:pt>
    <dgm:pt modelId="{677C36D5-3BF8-4B19-A5AA-7F52E43A9472}" type="sibTrans" cxnId="{95E58977-9181-4BD2-8291-A14FF9B938D9}">
      <dgm:prSet/>
      <dgm:spPr/>
      <dgm:t>
        <a:bodyPr/>
        <a:lstStyle/>
        <a:p>
          <a:pPr latinLnBrk="1"/>
          <a:endParaRPr lang="ko-KR" altLang="en-US"/>
        </a:p>
      </dgm:t>
    </dgm:pt>
    <dgm:pt modelId="{F804338D-AFAE-45DC-A525-F697D7FA68B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한국생산기술연구원에 직접 방문하여 어떤 결함이 있는지 학습하였다</a:t>
          </a:r>
          <a:r>
            <a:rPr lang="en-US" altLang="ko-KR" sz="1800" dirty="0"/>
            <a:t>.</a:t>
          </a:r>
          <a:endParaRPr lang="ko-KR" altLang="en-US" sz="1800" dirty="0"/>
        </a:p>
      </dgm:t>
    </dgm:pt>
    <dgm:pt modelId="{95B18950-6A3B-4F9C-B2FC-2310305C14F5}" type="parTrans" cxnId="{6BC60894-7655-43AC-BC7E-7F1E8E910F68}">
      <dgm:prSet/>
      <dgm:spPr/>
      <dgm:t>
        <a:bodyPr/>
        <a:lstStyle/>
        <a:p>
          <a:pPr latinLnBrk="1"/>
          <a:endParaRPr lang="ko-KR" altLang="en-US"/>
        </a:p>
      </dgm:t>
    </dgm:pt>
    <dgm:pt modelId="{D8BCB025-9706-40C3-AE65-FD1EAD9C6BDA}" type="sibTrans" cxnId="{6BC60894-7655-43AC-BC7E-7F1E8E910F68}">
      <dgm:prSet/>
      <dgm:spPr/>
      <dgm:t>
        <a:bodyPr/>
        <a:lstStyle/>
        <a:p>
          <a:pPr latinLnBrk="1"/>
          <a:endParaRPr lang="ko-KR" altLang="en-US"/>
        </a:p>
      </dgm:t>
    </dgm:pt>
    <dgm:pt modelId="{12634309-8CE9-4A97-B4BF-11CE5C80BEE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더 </a:t>
          </a:r>
          <a:r>
            <a:rPr lang="ko-KR" altLang="en-US" sz="1800" dirty="0" err="1"/>
            <a:t>깊이있는</a:t>
          </a:r>
          <a:r>
            <a:rPr lang="ko-KR" altLang="en-US" sz="1800" dirty="0"/>
            <a:t> 학습이 필요할 경우에는 해당 연구소에 일하시는 분의 도움을 받기로 하였다</a:t>
          </a:r>
          <a:r>
            <a:rPr lang="en-US" altLang="ko-KR" sz="1800" dirty="0"/>
            <a:t>.</a:t>
          </a:r>
          <a:endParaRPr lang="ko-KR" altLang="en-US" sz="1800" dirty="0"/>
        </a:p>
      </dgm:t>
    </dgm:pt>
    <dgm:pt modelId="{A56DE4A0-9AE6-4E7D-B625-5AB2FF21752A}" type="parTrans" cxnId="{577DB73E-C48B-4529-9C63-0B9B3FF5C80B}">
      <dgm:prSet/>
      <dgm:spPr/>
      <dgm:t>
        <a:bodyPr/>
        <a:lstStyle/>
        <a:p>
          <a:pPr latinLnBrk="1"/>
          <a:endParaRPr lang="ko-KR" altLang="en-US"/>
        </a:p>
      </dgm:t>
    </dgm:pt>
    <dgm:pt modelId="{26EB36A2-B3B4-4CEB-B2D7-ED0DC450ACD2}" type="sibTrans" cxnId="{577DB73E-C48B-4529-9C63-0B9B3FF5C80B}">
      <dgm:prSet/>
      <dgm:spPr/>
      <dgm:t>
        <a:bodyPr/>
        <a:lstStyle/>
        <a:p>
          <a:pPr latinLnBrk="1"/>
          <a:endParaRPr lang="ko-KR" altLang="en-US"/>
        </a:p>
      </dgm:t>
    </dgm:pt>
    <dgm:pt modelId="{247398B5-AAAF-4C73-8666-A09A3489F05F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어떤 </a:t>
          </a:r>
          <a:endParaRPr lang="en-US" altLang="ko-KR" sz="3200" b="1" dirty="0"/>
        </a:p>
        <a:p>
          <a:pPr latinLnBrk="1"/>
          <a:r>
            <a:rPr lang="ko-KR" altLang="en-US" sz="3200" b="1" dirty="0"/>
            <a:t>결함</a:t>
          </a:r>
          <a:r>
            <a:rPr lang="en-US" altLang="ko-KR" sz="3200" b="1" dirty="0"/>
            <a:t>?</a:t>
          </a:r>
          <a:endParaRPr lang="ko-KR" altLang="en-US" sz="3200" b="1" dirty="0"/>
        </a:p>
      </dgm:t>
    </dgm:pt>
    <dgm:pt modelId="{4DA9A610-625F-4D95-BF3B-A87DD0FAEA6B}" type="parTrans" cxnId="{B242D18F-62F2-4D95-BDFE-8A1F217F4EAD}">
      <dgm:prSet/>
      <dgm:spPr/>
      <dgm:t>
        <a:bodyPr/>
        <a:lstStyle/>
        <a:p>
          <a:pPr latinLnBrk="1"/>
          <a:endParaRPr lang="ko-KR" altLang="en-US"/>
        </a:p>
      </dgm:t>
    </dgm:pt>
    <dgm:pt modelId="{93588575-66C6-4233-8C90-A184BE132C9A}" type="sibTrans" cxnId="{B242D18F-62F2-4D95-BDFE-8A1F217F4EAD}">
      <dgm:prSet/>
      <dgm:spPr/>
      <dgm:t>
        <a:bodyPr/>
        <a:lstStyle/>
        <a:p>
          <a:pPr latinLnBrk="1"/>
          <a:endParaRPr lang="ko-KR" altLang="en-US"/>
        </a:p>
      </dgm:t>
    </dgm:pt>
    <dgm:pt modelId="{4932143F-3AF7-4140-B3E0-85E2B6839CB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결함의 종류는 박리와 </a:t>
          </a:r>
          <a:r>
            <a:rPr lang="ko-KR" altLang="en-US" sz="1800" dirty="0" err="1"/>
            <a:t>미절삭</a:t>
          </a:r>
          <a:r>
            <a:rPr lang="ko-KR" altLang="en-US" sz="1800" dirty="0"/>
            <a:t> 두가지로 나누어서 검출하기로 결정 </a:t>
          </a:r>
        </a:p>
      </dgm:t>
    </dgm:pt>
    <dgm:pt modelId="{F8C88898-EEBA-4740-A703-D1A7330FBD9A}" type="parTrans" cxnId="{C297C235-D3A3-42E5-B9CB-A41DD95B0E70}">
      <dgm:prSet/>
      <dgm:spPr/>
      <dgm:t>
        <a:bodyPr/>
        <a:lstStyle/>
        <a:p>
          <a:pPr latinLnBrk="1"/>
          <a:endParaRPr lang="ko-KR" altLang="en-US"/>
        </a:p>
      </dgm:t>
    </dgm:pt>
    <dgm:pt modelId="{75025BF2-F36F-4FCD-886D-7FE8F638662E}" type="sibTrans" cxnId="{C297C235-D3A3-42E5-B9CB-A41DD95B0E70}">
      <dgm:prSet/>
      <dgm:spPr/>
      <dgm:t>
        <a:bodyPr/>
        <a:lstStyle/>
        <a:p>
          <a:pPr latinLnBrk="1"/>
          <a:endParaRPr lang="ko-KR" altLang="en-US"/>
        </a:p>
      </dgm:t>
    </dgm:pt>
    <dgm:pt modelId="{4BD6AB79-C273-48C1-B512-DC997165463E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사실상 두가지밖에 없음</a:t>
          </a:r>
        </a:p>
      </dgm:t>
    </dgm:pt>
    <dgm:pt modelId="{B3BB35D3-5C00-4BBE-9025-3162A9C256EE}" type="parTrans" cxnId="{EA0F38AF-AAF5-438C-9883-6F8243E8F167}">
      <dgm:prSet/>
      <dgm:spPr/>
      <dgm:t>
        <a:bodyPr/>
        <a:lstStyle/>
        <a:p>
          <a:pPr latinLnBrk="1"/>
          <a:endParaRPr lang="ko-KR" altLang="en-US"/>
        </a:p>
      </dgm:t>
    </dgm:pt>
    <dgm:pt modelId="{0B78A743-F285-4EA5-BF16-452CDF1FFD07}" type="sibTrans" cxnId="{EA0F38AF-AAF5-438C-9883-6F8243E8F167}">
      <dgm:prSet/>
      <dgm:spPr/>
      <dgm:t>
        <a:bodyPr/>
        <a:lstStyle/>
        <a:p>
          <a:pPr latinLnBrk="1"/>
          <a:endParaRPr lang="ko-KR" altLang="en-US"/>
        </a:p>
      </dgm:t>
    </dgm:pt>
    <dgm:pt modelId="{50EB3AA6-6CBD-4371-A066-F93C4F146F8D}" type="pres">
      <dgm:prSet presAssocID="{5BE7BE08-2348-4593-9CA2-8FEA132C9876}" presName="Name0" presStyleCnt="0">
        <dgm:presLayoutVars>
          <dgm:dir/>
          <dgm:animLvl val="lvl"/>
          <dgm:resizeHandles/>
        </dgm:presLayoutVars>
      </dgm:prSet>
      <dgm:spPr/>
    </dgm:pt>
    <dgm:pt modelId="{2A1688C6-5AA4-47C1-BE73-8C14577C4CAE}" type="pres">
      <dgm:prSet presAssocID="{CBFF74CF-8239-4374-A858-4CA3E4B08B2E}" presName="linNode" presStyleCnt="0"/>
      <dgm:spPr/>
    </dgm:pt>
    <dgm:pt modelId="{A4184850-8F53-4F1D-9244-F03D59AD3763}" type="pres">
      <dgm:prSet presAssocID="{CBFF74CF-8239-4374-A858-4CA3E4B08B2E}" presName="parentShp" presStyleLbl="node1" presStyleIdx="0" presStyleCnt="2" custScaleX="54358" custScaleY="54358">
        <dgm:presLayoutVars>
          <dgm:bulletEnabled val="1"/>
        </dgm:presLayoutVars>
      </dgm:prSet>
      <dgm:spPr/>
    </dgm:pt>
    <dgm:pt modelId="{63DF6A6F-14BD-446F-B2CC-9DFB0BA5B8BE}" type="pres">
      <dgm:prSet presAssocID="{CBFF74CF-8239-4374-A858-4CA3E4B08B2E}" presName="childShp" presStyleLbl="bgAccFollowNode1" presStyleIdx="0" presStyleCnt="2" custScaleX="120457" custScaleY="65209">
        <dgm:presLayoutVars>
          <dgm:bulletEnabled val="1"/>
        </dgm:presLayoutVars>
      </dgm:prSet>
      <dgm:spPr/>
    </dgm:pt>
    <dgm:pt modelId="{259FDFC4-5038-45F9-8DAA-5113960F26C4}" type="pres">
      <dgm:prSet presAssocID="{677C36D5-3BF8-4B19-A5AA-7F52E43A9472}" presName="spacing" presStyleCnt="0"/>
      <dgm:spPr/>
    </dgm:pt>
    <dgm:pt modelId="{C26B9F42-A493-4712-93ED-60054B9E3BEC}" type="pres">
      <dgm:prSet presAssocID="{247398B5-AAAF-4C73-8666-A09A3489F05F}" presName="linNode" presStyleCnt="0"/>
      <dgm:spPr/>
    </dgm:pt>
    <dgm:pt modelId="{8E6F1336-9836-4273-B5FE-33617ACC8B35}" type="pres">
      <dgm:prSet presAssocID="{247398B5-AAAF-4C73-8666-A09A3489F05F}" presName="parentShp" presStyleLbl="node1" presStyleIdx="1" presStyleCnt="2" custScaleX="54358" custScaleY="54358">
        <dgm:presLayoutVars>
          <dgm:bulletEnabled val="1"/>
        </dgm:presLayoutVars>
      </dgm:prSet>
      <dgm:spPr/>
    </dgm:pt>
    <dgm:pt modelId="{A53FCCBC-C174-4478-B457-4F891C8B164B}" type="pres">
      <dgm:prSet presAssocID="{247398B5-AAAF-4C73-8666-A09A3489F05F}" presName="childShp" presStyleLbl="bgAccFollowNode1" presStyleIdx="1" presStyleCnt="2" custScaleX="120457" custScaleY="65209">
        <dgm:presLayoutVars>
          <dgm:bulletEnabled val="1"/>
        </dgm:presLayoutVars>
      </dgm:prSet>
      <dgm:spPr/>
    </dgm:pt>
  </dgm:ptLst>
  <dgm:cxnLst>
    <dgm:cxn modelId="{99EDE405-51BA-4C88-8789-FA284F73BDF2}" type="presOf" srcId="{4BD6AB79-C273-48C1-B512-DC997165463E}" destId="{A53FCCBC-C174-4478-B457-4F891C8B164B}" srcOrd="0" destOrd="1" presId="urn:microsoft.com/office/officeart/2005/8/layout/vList6"/>
    <dgm:cxn modelId="{34C6FB1D-B0A1-4405-8046-C7778B232268}" type="presOf" srcId="{5BE7BE08-2348-4593-9CA2-8FEA132C9876}" destId="{50EB3AA6-6CBD-4371-A066-F93C4F146F8D}" srcOrd="0" destOrd="0" presId="urn:microsoft.com/office/officeart/2005/8/layout/vList6"/>
    <dgm:cxn modelId="{34D0392E-78FA-4A1A-8624-E56EED15184D}" type="presOf" srcId="{12634309-8CE9-4A97-B4BF-11CE5C80BEEC}" destId="{63DF6A6F-14BD-446F-B2CC-9DFB0BA5B8BE}" srcOrd="0" destOrd="1" presId="urn:microsoft.com/office/officeart/2005/8/layout/vList6"/>
    <dgm:cxn modelId="{C297C235-D3A3-42E5-B9CB-A41DD95B0E70}" srcId="{247398B5-AAAF-4C73-8666-A09A3489F05F}" destId="{4932143F-3AF7-4140-B3E0-85E2B6839CB9}" srcOrd="0" destOrd="0" parTransId="{F8C88898-EEBA-4740-A703-D1A7330FBD9A}" sibTransId="{75025BF2-F36F-4FCD-886D-7FE8F638662E}"/>
    <dgm:cxn modelId="{577DB73E-C48B-4529-9C63-0B9B3FF5C80B}" srcId="{CBFF74CF-8239-4374-A858-4CA3E4B08B2E}" destId="{12634309-8CE9-4A97-B4BF-11CE5C80BEEC}" srcOrd="1" destOrd="0" parTransId="{A56DE4A0-9AE6-4E7D-B625-5AB2FF21752A}" sibTransId="{26EB36A2-B3B4-4CEB-B2D7-ED0DC450ACD2}"/>
    <dgm:cxn modelId="{95E58977-9181-4BD2-8291-A14FF9B938D9}" srcId="{5BE7BE08-2348-4593-9CA2-8FEA132C9876}" destId="{CBFF74CF-8239-4374-A858-4CA3E4B08B2E}" srcOrd="0" destOrd="0" parTransId="{8190F193-FD7F-42C8-8699-8D6F804AD60C}" sibTransId="{677C36D5-3BF8-4B19-A5AA-7F52E43A9472}"/>
    <dgm:cxn modelId="{B242D18F-62F2-4D95-BDFE-8A1F217F4EAD}" srcId="{5BE7BE08-2348-4593-9CA2-8FEA132C9876}" destId="{247398B5-AAAF-4C73-8666-A09A3489F05F}" srcOrd="1" destOrd="0" parTransId="{4DA9A610-625F-4D95-BF3B-A87DD0FAEA6B}" sibTransId="{93588575-66C6-4233-8C90-A184BE132C9A}"/>
    <dgm:cxn modelId="{6BC60894-7655-43AC-BC7E-7F1E8E910F68}" srcId="{CBFF74CF-8239-4374-A858-4CA3E4B08B2E}" destId="{F804338D-AFAE-45DC-A525-F697D7FA68BC}" srcOrd="0" destOrd="0" parTransId="{95B18950-6A3B-4F9C-B2FC-2310305C14F5}" sibTransId="{D8BCB025-9706-40C3-AE65-FD1EAD9C6BDA}"/>
    <dgm:cxn modelId="{28F57CA4-9374-4572-AC2D-BBA2C3946B32}" type="presOf" srcId="{247398B5-AAAF-4C73-8666-A09A3489F05F}" destId="{8E6F1336-9836-4273-B5FE-33617ACC8B35}" srcOrd="0" destOrd="0" presId="urn:microsoft.com/office/officeart/2005/8/layout/vList6"/>
    <dgm:cxn modelId="{EA0F38AF-AAF5-438C-9883-6F8243E8F167}" srcId="{247398B5-AAAF-4C73-8666-A09A3489F05F}" destId="{4BD6AB79-C273-48C1-B512-DC997165463E}" srcOrd="1" destOrd="0" parTransId="{B3BB35D3-5C00-4BBE-9025-3162A9C256EE}" sibTransId="{0B78A743-F285-4EA5-BF16-452CDF1FFD07}"/>
    <dgm:cxn modelId="{4BECA9C3-C970-4455-A3AD-8BDD02FEB1B3}" type="presOf" srcId="{CBFF74CF-8239-4374-A858-4CA3E4B08B2E}" destId="{A4184850-8F53-4F1D-9244-F03D59AD3763}" srcOrd="0" destOrd="0" presId="urn:microsoft.com/office/officeart/2005/8/layout/vList6"/>
    <dgm:cxn modelId="{EB98BCEF-0A8C-4B17-B2BA-509BCF457E60}" type="presOf" srcId="{F804338D-AFAE-45DC-A525-F697D7FA68BC}" destId="{63DF6A6F-14BD-446F-B2CC-9DFB0BA5B8BE}" srcOrd="0" destOrd="0" presId="urn:microsoft.com/office/officeart/2005/8/layout/vList6"/>
    <dgm:cxn modelId="{098193F0-7E8B-4212-B843-6005A38710F3}" type="presOf" srcId="{4932143F-3AF7-4140-B3E0-85E2B6839CB9}" destId="{A53FCCBC-C174-4478-B457-4F891C8B164B}" srcOrd="0" destOrd="0" presId="urn:microsoft.com/office/officeart/2005/8/layout/vList6"/>
    <dgm:cxn modelId="{6876FA4D-DFDA-4D5A-8AE1-399BCB8A59F5}" type="presParOf" srcId="{50EB3AA6-6CBD-4371-A066-F93C4F146F8D}" destId="{2A1688C6-5AA4-47C1-BE73-8C14577C4CAE}" srcOrd="0" destOrd="0" presId="urn:microsoft.com/office/officeart/2005/8/layout/vList6"/>
    <dgm:cxn modelId="{684EE516-CAAF-4D5C-A162-9F3D4979E26F}" type="presParOf" srcId="{2A1688C6-5AA4-47C1-BE73-8C14577C4CAE}" destId="{A4184850-8F53-4F1D-9244-F03D59AD3763}" srcOrd="0" destOrd="0" presId="urn:microsoft.com/office/officeart/2005/8/layout/vList6"/>
    <dgm:cxn modelId="{2E6FE228-4647-430B-85E7-1EF9337DDB91}" type="presParOf" srcId="{2A1688C6-5AA4-47C1-BE73-8C14577C4CAE}" destId="{63DF6A6F-14BD-446F-B2CC-9DFB0BA5B8BE}" srcOrd="1" destOrd="0" presId="urn:microsoft.com/office/officeart/2005/8/layout/vList6"/>
    <dgm:cxn modelId="{75D0F857-B423-4CF7-BD98-948F334FC5AF}" type="presParOf" srcId="{50EB3AA6-6CBD-4371-A066-F93C4F146F8D}" destId="{259FDFC4-5038-45F9-8DAA-5113960F26C4}" srcOrd="1" destOrd="0" presId="urn:microsoft.com/office/officeart/2005/8/layout/vList6"/>
    <dgm:cxn modelId="{9B8B567B-218D-4B9B-9A5A-816022161E23}" type="presParOf" srcId="{50EB3AA6-6CBD-4371-A066-F93C4F146F8D}" destId="{C26B9F42-A493-4712-93ED-60054B9E3BEC}" srcOrd="2" destOrd="0" presId="urn:microsoft.com/office/officeart/2005/8/layout/vList6"/>
    <dgm:cxn modelId="{602A00B6-9543-4991-9B41-8714EE5CAC82}" type="presParOf" srcId="{C26B9F42-A493-4712-93ED-60054B9E3BEC}" destId="{8E6F1336-9836-4273-B5FE-33617ACC8B35}" srcOrd="0" destOrd="0" presId="urn:microsoft.com/office/officeart/2005/8/layout/vList6"/>
    <dgm:cxn modelId="{7B2D8405-057E-43AC-AF27-C0030EC70778}" type="presParOf" srcId="{C26B9F42-A493-4712-93ED-60054B9E3BEC}" destId="{A53FCCBC-C174-4478-B457-4F891C8B164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Step1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Step2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4CA93-A54B-4B97-BDA3-D235B79A4C4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7716F3-6307-47E4-889D-B4A59F3CCFFD}">
      <dgm:prSet phldrT="[텍스트]"/>
      <dgm:spPr/>
      <dgm:t>
        <a:bodyPr/>
        <a:lstStyle/>
        <a:p>
          <a:pPr latinLnBrk="1"/>
          <a:r>
            <a:rPr lang="en-US" altLang="ko-KR" dirty="0"/>
            <a:t>Step3</a:t>
          </a:r>
          <a:endParaRPr lang="ko-KR" altLang="en-US" dirty="0"/>
        </a:p>
      </dgm:t>
    </dgm:pt>
    <dgm:pt modelId="{102DD91A-751E-40E8-8C34-7578CFDCE836}" type="par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27AAE3B4-BE24-4083-BF61-DE1E0F89FD1A}" type="sibTrans" cxnId="{83B058AC-CA96-499A-9620-1FAA271DBD66}">
      <dgm:prSet/>
      <dgm:spPr/>
      <dgm:t>
        <a:bodyPr/>
        <a:lstStyle/>
        <a:p>
          <a:pPr latinLnBrk="1"/>
          <a:endParaRPr lang="ko-KR" altLang="en-US"/>
        </a:p>
      </dgm:t>
    </dgm:pt>
    <dgm:pt modelId="{671AAF88-EEBE-4019-A355-52A174634655}" type="pres">
      <dgm:prSet presAssocID="{8AA4CA93-A54B-4B97-BDA3-D235B79A4C40}" presName="theList" presStyleCnt="0">
        <dgm:presLayoutVars>
          <dgm:dir/>
          <dgm:animLvl val="lvl"/>
          <dgm:resizeHandles val="exact"/>
        </dgm:presLayoutVars>
      </dgm:prSet>
      <dgm:spPr/>
    </dgm:pt>
    <dgm:pt modelId="{4F99C176-18A4-4F55-9DDC-189800259A1C}" type="pres">
      <dgm:prSet presAssocID="{DA7716F3-6307-47E4-889D-B4A59F3CCFFD}" presName="compNode" presStyleCnt="0"/>
      <dgm:spPr/>
    </dgm:pt>
    <dgm:pt modelId="{12F5483A-52AB-40D7-BD8A-D6DB1D1CC766}" type="pres">
      <dgm:prSet presAssocID="{DA7716F3-6307-47E4-889D-B4A59F3CCFFD}" presName="noGeometry" presStyleCnt="0"/>
      <dgm:spPr/>
    </dgm:pt>
    <dgm:pt modelId="{F86B9617-8BE0-480B-9A1D-00BA6FC83DF9}" type="pres">
      <dgm:prSet presAssocID="{DA7716F3-6307-47E4-889D-B4A59F3CCFFD}" presName="childTextVisible" presStyleLbl="bgAccFollowNode1" presStyleIdx="0" presStyleCnt="1" custScaleX="179466" custLinFactNeighborX="51224" custLinFactNeighborY="-6565">
        <dgm:presLayoutVars>
          <dgm:bulletEnabled val="1"/>
        </dgm:presLayoutVars>
      </dgm:prSet>
      <dgm:spPr/>
    </dgm:pt>
    <dgm:pt modelId="{CC56E203-C87E-49E3-9F26-F9833FB52F56}" type="pres">
      <dgm:prSet presAssocID="{DA7716F3-6307-47E4-889D-B4A59F3CCFFD}" presName="childTextHidden" presStyleLbl="bgAccFollowNode1" presStyleIdx="0" presStyleCnt="1"/>
      <dgm:spPr/>
    </dgm:pt>
    <dgm:pt modelId="{CBAD1EA4-1E2D-4355-8393-2BE8AE7C9F03}" type="pres">
      <dgm:prSet presAssocID="{DA7716F3-6307-47E4-889D-B4A59F3CCFFD}" presName="parentText" presStyleLbl="node1" presStyleIdx="0" presStyleCnt="1" custScaleX="140988" custScaleY="145949" custLinFactNeighborX="-57363" custLinFactNeighborY="-434">
        <dgm:presLayoutVars>
          <dgm:chMax val="1"/>
          <dgm:bulletEnabled val="1"/>
        </dgm:presLayoutVars>
      </dgm:prSet>
      <dgm:spPr/>
    </dgm:pt>
  </dgm:ptLst>
  <dgm:cxnLst>
    <dgm:cxn modelId="{953E2747-5A6F-401A-A43C-CD98DFED60E8}" type="presOf" srcId="{DA7716F3-6307-47E4-889D-B4A59F3CCFFD}" destId="{CBAD1EA4-1E2D-4355-8393-2BE8AE7C9F03}" srcOrd="0" destOrd="0" presId="urn:microsoft.com/office/officeart/2005/8/layout/hProcess6"/>
    <dgm:cxn modelId="{83B058AC-CA96-499A-9620-1FAA271DBD66}" srcId="{8AA4CA93-A54B-4B97-BDA3-D235B79A4C40}" destId="{DA7716F3-6307-47E4-889D-B4A59F3CCFFD}" srcOrd="0" destOrd="0" parTransId="{102DD91A-751E-40E8-8C34-7578CFDCE836}" sibTransId="{27AAE3B4-BE24-4083-BF61-DE1E0F89FD1A}"/>
    <dgm:cxn modelId="{C8691BE2-C1B8-4410-A365-B9F7EA588D05}" type="presOf" srcId="{8AA4CA93-A54B-4B97-BDA3-D235B79A4C40}" destId="{671AAF88-EEBE-4019-A355-52A174634655}" srcOrd="0" destOrd="0" presId="urn:microsoft.com/office/officeart/2005/8/layout/hProcess6"/>
    <dgm:cxn modelId="{4EBE7D67-5D0B-4EC1-A56C-9AF94C3966F8}" type="presParOf" srcId="{671AAF88-EEBE-4019-A355-52A174634655}" destId="{4F99C176-18A4-4F55-9DDC-189800259A1C}" srcOrd="0" destOrd="0" presId="urn:microsoft.com/office/officeart/2005/8/layout/hProcess6"/>
    <dgm:cxn modelId="{9D4792D6-FD59-4DCD-B67F-C8AE47500C12}" type="presParOf" srcId="{4F99C176-18A4-4F55-9DDC-189800259A1C}" destId="{12F5483A-52AB-40D7-BD8A-D6DB1D1CC766}" srcOrd="0" destOrd="0" presId="urn:microsoft.com/office/officeart/2005/8/layout/hProcess6"/>
    <dgm:cxn modelId="{C874374A-FD77-4789-A420-2B195C4C0F68}" type="presParOf" srcId="{4F99C176-18A4-4F55-9DDC-189800259A1C}" destId="{F86B9617-8BE0-480B-9A1D-00BA6FC83DF9}" srcOrd="1" destOrd="0" presId="urn:microsoft.com/office/officeart/2005/8/layout/hProcess6"/>
    <dgm:cxn modelId="{5EF27253-4A07-412C-96D4-52C81655F5F4}" type="presParOf" srcId="{4F99C176-18A4-4F55-9DDC-189800259A1C}" destId="{CC56E203-C87E-49E3-9F26-F9833FB52F56}" srcOrd="2" destOrd="0" presId="urn:microsoft.com/office/officeart/2005/8/layout/hProcess6"/>
    <dgm:cxn modelId="{92E39B91-81AE-4AD4-9271-64C876184B47}" type="presParOf" srcId="{4F99C176-18A4-4F55-9DDC-189800259A1C}" destId="{CBAD1EA4-1E2D-4355-8393-2BE8AE7C9F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1F8FEA-C382-4344-AF3A-38E40B1F86C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C8D58C-6553-46B0-B55D-DF1F266DF634}">
      <dgm:prSet phldrT="[텍스트]"/>
      <dgm:spPr/>
      <dgm:t>
        <a:bodyPr/>
        <a:lstStyle/>
        <a:p>
          <a:pPr latinLnBrk="1"/>
          <a:r>
            <a:rPr lang="ko-KR" altLang="en-US" b="1" dirty="0"/>
            <a:t>문제</a:t>
          </a:r>
        </a:p>
      </dgm:t>
    </dgm:pt>
    <dgm:pt modelId="{DA2CFB19-C3E6-490D-B753-94E257721327}" type="par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7449FC24-06C6-4F44-808A-4D4C7D4D2480}" type="sibTrans" cxnId="{307AB456-AB3E-4D1A-A6FB-54D558564C3F}">
      <dgm:prSet/>
      <dgm:spPr/>
      <dgm:t>
        <a:bodyPr/>
        <a:lstStyle/>
        <a:p>
          <a:pPr latinLnBrk="1"/>
          <a:endParaRPr lang="ko-KR" altLang="en-US"/>
        </a:p>
      </dgm:t>
    </dgm:pt>
    <dgm:pt modelId="{81414087-667F-4ABB-967E-999AC5EE82E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부족한 </a:t>
          </a:r>
          <a:r>
            <a:rPr lang="en-US" altLang="ko-KR" sz="1800" dirty="0"/>
            <a:t>Training Data</a:t>
          </a:r>
          <a:r>
            <a:rPr lang="ko-KR" altLang="en-US" sz="1800" dirty="0"/>
            <a:t>로 인하여 작은 사이즈의 결함부분은 잡아내지 못하여 낮은 결함 검출율을 보인다</a:t>
          </a:r>
          <a:r>
            <a:rPr lang="en-US" altLang="ko-KR" sz="1800" dirty="0"/>
            <a:t>.</a:t>
          </a:r>
          <a:endParaRPr lang="ko-KR" altLang="en-US" sz="1800" dirty="0"/>
        </a:p>
      </dgm:t>
    </dgm:pt>
    <dgm:pt modelId="{44059986-487E-49FB-AB99-70332AB24B69}" type="par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61935A1E-B3B1-43F1-AC8B-FD6B2A12773B}" type="sibTrans" cxnId="{B8DCC6F7-AE24-4178-A4A9-7B88A40B2BD2}">
      <dgm:prSet/>
      <dgm:spPr/>
      <dgm:t>
        <a:bodyPr/>
        <a:lstStyle/>
        <a:p>
          <a:pPr latinLnBrk="1"/>
          <a:endParaRPr lang="ko-KR" altLang="en-US"/>
        </a:p>
      </dgm:t>
    </dgm:pt>
    <dgm:pt modelId="{25A8B209-4011-4178-87B5-66C77E8A63E0}">
      <dgm:prSet phldrT="[텍스트]" custT="1"/>
      <dgm:spPr/>
      <dgm:t>
        <a:bodyPr/>
        <a:lstStyle/>
        <a:p>
          <a:pPr latinLnBrk="1"/>
          <a:r>
            <a:rPr lang="ko-KR" altLang="en-US" sz="1800" dirty="0"/>
            <a:t>현재 소유하고 있는 이미지의 양을 늘리기 위해 전처리를 하여 더 많은 </a:t>
          </a:r>
          <a:r>
            <a:rPr lang="en-US" altLang="ko-KR" sz="1800" dirty="0"/>
            <a:t>Training Data</a:t>
          </a:r>
          <a:r>
            <a:rPr lang="ko-KR" altLang="en-US" sz="1800" dirty="0"/>
            <a:t>를 만들어 다시 학습시키면 높은 결함 검출율이 나올 것이라고 기대된다</a:t>
          </a:r>
          <a:r>
            <a:rPr lang="en-US" altLang="ko-KR" sz="1800" dirty="0"/>
            <a:t>.</a:t>
          </a:r>
          <a:endParaRPr lang="ko-KR" altLang="en-US" sz="1800" dirty="0"/>
        </a:p>
      </dgm:t>
    </dgm:pt>
    <dgm:pt modelId="{0BC63126-3733-4934-A507-FB232DE9CE96}" type="sib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7FF8D8E7-1AF8-44CE-BAB3-1F28F9317D2D}" type="parTrans" cxnId="{D9C0F870-2A3D-4B3A-A8B6-FCA4B67DB540}">
      <dgm:prSet/>
      <dgm:spPr/>
      <dgm:t>
        <a:bodyPr/>
        <a:lstStyle/>
        <a:p>
          <a:pPr latinLnBrk="1"/>
          <a:endParaRPr lang="ko-KR" altLang="en-US"/>
        </a:p>
      </dgm:t>
    </dgm:pt>
    <dgm:pt modelId="{6BB3D07D-4E1A-422E-AD7F-28D97F53B3AE}">
      <dgm:prSet phldrT="[텍스트]"/>
      <dgm:spPr/>
      <dgm:t>
        <a:bodyPr/>
        <a:lstStyle/>
        <a:p>
          <a:pPr latinLnBrk="1"/>
          <a:r>
            <a:rPr lang="ko-KR" altLang="en-US" b="1" dirty="0"/>
            <a:t>해결방안</a:t>
          </a:r>
        </a:p>
      </dgm:t>
    </dgm:pt>
    <dgm:pt modelId="{F383A012-06CF-4F32-9274-17F002DB31DD}" type="sib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0F87A269-A9B2-41D6-BFD8-DC4125301526}" type="parTrans" cxnId="{FF45D883-5547-4BF1-AE9F-AE3B29E8431F}">
      <dgm:prSet/>
      <dgm:spPr/>
      <dgm:t>
        <a:bodyPr/>
        <a:lstStyle/>
        <a:p>
          <a:pPr latinLnBrk="1"/>
          <a:endParaRPr lang="ko-KR" altLang="en-US"/>
        </a:p>
      </dgm:t>
    </dgm:pt>
    <dgm:pt modelId="{9296C03B-CD25-4E17-8F90-864A9644CE1F}" type="pres">
      <dgm:prSet presAssocID="{3C1F8FEA-C382-4344-AF3A-38E40B1F86C9}" presName="Name0" presStyleCnt="0">
        <dgm:presLayoutVars>
          <dgm:dir/>
          <dgm:animLvl val="lvl"/>
          <dgm:resizeHandles val="exact"/>
        </dgm:presLayoutVars>
      </dgm:prSet>
      <dgm:spPr/>
    </dgm:pt>
    <dgm:pt modelId="{80E7FC55-4977-4380-A3D5-4A2B51348711}" type="pres">
      <dgm:prSet presAssocID="{6BB3D07D-4E1A-422E-AD7F-28D97F53B3AE}" presName="boxAndChildren" presStyleCnt="0"/>
      <dgm:spPr/>
    </dgm:pt>
    <dgm:pt modelId="{C8C6F9F5-B217-4EAF-B07E-463AE5203376}" type="pres">
      <dgm:prSet presAssocID="{6BB3D07D-4E1A-422E-AD7F-28D97F53B3AE}" presName="parentTextBox" presStyleLbl="node1" presStyleIdx="0" presStyleCnt="2"/>
      <dgm:spPr/>
    </dgm:pt>
    <dgm:pt modelId="{1F3E56F8-0EE5-48A0-8518-AA68727E5E48}" type="pres">
      <dgm:prSet presAssocID="{6BB3D07D-4E1A-422E-AD7F-28D97F53B3AE}" presName="entireBox" presStyleLbl="node1" presStyleIdx="0" presStyleCnt="2"/>
      <dgm:spPr/>
    </dgm:pt>
    <dgm:pt modelId="{D0540388-FCB2-4452-B9D9-60AA734DB54E}" type="pres">
      <dgm:prSet presAssocID="{6BB3D07D-4E1A-422E-AD7F-28D97F53B3AE}" presName="descendantBox" presStyleCnt="0"/>
      <dgm:spPr/>
    </dgm:pt>
    <dgm:pt modelId="{5EE9E7A1-806D-480E-96A1-FC3391BEE61E}" type="pres">
      <dgm:prSet presAssocID="{25A8B209-4011-4178-87B5-66C77E8A63E0}" presName="childTextBox" presStyleLbl="fgAccFollowNode1" presStyleIdx="0" presStyleCnt="2" custScaleY="154183">
        <dgm:presLayoutVars>
          <dgm:bulletEnabled val="1"/>
        </dgm:presLayoutVars>
      </dgm:prSet>
      <dgm:spPr/>
    </dgm:pt>
    <dgm:pt modelId="{5FF400CC-4BAF-4F61-B2D1-F483CF1FD1DB}" type="pres">
      <dgm:prSet presAssocID="{7449FC24-06C6-4F44-808A-4D4C7D4D2480}" presName="sp" presStyleCnt="0"/>
      <dgm:spPr/>
    </dgm:pt>
    <dgm:pt modelId="{22ABD303-5A51-4D31-A141-E050D87EEA97}" type="pres">
      <dgm:prSet presAssocID="{51C8D58C-6553-46B0-B55D-DF1F266DF634}" presName="arrowAndChildren" presStyleCnt="0"/>
      <dgm:spPr/>
    </dgm:pt>
    <dgm:pt modelId="{8B1DF22E-004D-45BB-B60F-76C23D754411}" type="pres">
      <dgm:prSet presAssocID="{51C8D58C-6553-46B0-B55D-DF1F266DF634}" presName="parentTextArrow" presStyleLbl="node1" presStyleIdx="0" presStyleCnt="2"/>
      <dgm:spPr/>
    </dgm:pt>
    <dgm:pt modelId="{87F99B9D-E240-41E8-B8FB-A57244E69BDC}" type="pres">
      <dgm:prSet presAssocID="{51C8D58C-6553-46B0-B55D-DF1F266DF634}" presName="arrow" presStyleLbl="node1" presStyleIdx="1" presStyleCnt="2"/>
      <dgm:spPr/>
    </dgm:pt>
    <dgm:pt modelId="{FE3BC1CB-4BAA-4B94-B4ED-A9C6D2CD5089}" type="pres">
      <dgm:prSet presAssocID="{51C8D58C-6553-46B0-B55D-DF1F266DF634}" presName="descendantArrow" presStyleCnt="0"/>
      <dgm:spPr/>
    </dgm:pt>
    <dgm:pt modelId="{6D7DDD20-8EF1-47B0-9847-E4351573BB22}" type="pres">
      <dgm:prSet presAssocID="{81414087-667F-4ABB-967E-999AC5EE82E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3F8F750C-C47D-48A2-9E9D-7926B59E967D}" type="presOf" srcId="{3C1F8FEA-C382-4344-AF3A-38E40B1F86C9}" destId="{9296C03B-CD25-4E17-8F90-864A9644CE1F}" srcOrd="0" destOrd="0" presId="urn:microsoft.com/office/officeart/2005/8/layout/process4"/>
    <dgm:cxn modelId="{36488712-26AC-4D39-A435-B791061DF056}" type="presOf" srcId="{25A8B209-4011-4178-87B5-66C77E8A63E0}" destId="{5EE9E7A1-806D-480E-96A1-FC3391BEE61E}" srcOrd="0" destOrd="0" presId="urn:microsoft.com/office/officeart/2005/8/layout/process4"/>
    <dgm:cxn modelId="{0BA7235B-C99A-48FE-9234-45FADAEEDC8A}" type="presOf" srcId="{6BB3D07D-4E1A-422E-AD7F-28D97F53B3AE}" destId="{1F3E56F8-0EE5-48A0-8518-AA68727E5E48}" srcOrd="1" destOrd="0" presId="urn:microsoft.com/office/officeart/2005/8/layout/process4"/>
    <dgm:cxn modelId="{8F33F65F-C43B-47D5-80D4-C56D29239B24}" type="presOf" srcId="{81414087-667F-4ABB-967E-999AC5EE82E4}" destId="{6D7DDD20-8EF1-47B0-9847-E4351573BB22}" srcOrd="0" destOrd="0" presId="urn:microsoft.com/office/officeart/2005/8/layout/process4"/>
    <dgm:cxn modelId="{493D9F66-E88D-4C1D-A015-F40C2F89DD93}" type="presOf" srcId="{51C8D58C-6553-46B0-B55D-DF1F266DF634}" destId="{8B1DF22E-004D-45BB-B60F-76C23D754411}" srcOrd="0" destOrd="0" presId="urn:microsoft.com/office/officeart/2005/8/layout/process4"/>
    <dgm:cxn modelId="{D9C0F870-2A3D-4B3A-A8B6-FCA4B67DB540}" srcId="{6BB3D07D-4E1A-422E-AD7F-28D97F53B3AE}" destId="{25A8B209-4011-4178-87B5-66C77E8A63E0}" srcOrd="0" destOrd="0" parTransId="{7FF8D8E7-1AF8-44CE-BAB3-1F28F9317D2D}" sibTransId="{0BC63126-3733-4934-A507-FB232DE9CE96}"/>
    <dgm:cxn modelId="{307AB456-AB3E-4D1A-A6FB-54D558564C3F}" srcId="{3C1F8FEA-C382-4344-AF3A-38E40B1F86C9}" destId="{51C8D58C-6553-46B0-B55D-DF1F266DF634}" srcOrd="0" destOrd="0" parTransId="{DA2CFB19-C3E6-490D-B753-94E257721327}" sibTransId="{7449FC24-06C6-4F44-808A-4D4C7D4D2480}"/>
    <dgm:cxn modelId="{FE2EFC7C-5D13-4793-914B-D02D34561C96}" type="presOf" srcId="{6BB3D07D-4E1A-422E-AD7F-28D97F53B3AE}" destId="{C8C6F9F5-B217-4EAF-B07E-463AE5203376}" srcOrd="0" destOrd="0" presId="urn:microsoft.com/office/officeart/2005/8/layout/process4"/>
    <dgm:cxn modelId="{FF45D883-5547-4BF1-AE9F-AE3B29E8431F}" srcId="{3C1F8FEA-C382-4344-AF3A-38E40B1F86C9}" destId="{6BB3D07D-4E1A-422E-AD7F-28D97F53B3AE}" srcOrd="1" destOrd="0" parTransId="{0F87A269-A9B2-41D6-BFD8-DC4125301526}" sibTransId="{F383A012-06CF-4F32-9274-17F002DB31DD}"/>
    <dgm:cxn modelId="{12ED58E1-D565-4AD6-9396-B0898D10B92A}" type="presOf" srcId="{51C8D58C-6553-46B0-B55D-DF1F266DF634}" destId="{87F99B9D-E240-41E8-B8FB-A57244E69BDC}" srcOrd="1" destOrd="0" presId="urn:microsoft.com/office/officeart/2005/8/layout/process4"/>
    <dgm:cxn modelId="{B8DCC6F7-AE24-4178-A4A9-7B88A40B2BD2}" srcId="{51C8D58C-6553-46B0-B55D-DF1F266DF634}" destId="{81414087-667F-4ABB-967E-999AC5EE82E4}" srcOrd="0" destOrd="0" parTransId="{44059986-487E-49FB-AB99-70332AB24B69}" sibTransId="{61935A1E-B3B1-43F1-AC8B-FD6B2A12773B}"/>
    <dgm:cxn modelId="{E4AD2D7A-050F-45FD-AAE7-5E2A08DD27F4}" type="presParOf" srcId="{9296C03B-CD25-4E17-8F90-864A9644CE1F}" destId="{80E7FC55-4977-4380-A3D5-4A2B51348711}" srcOrd="0" destOrd="0" presId="urn:microsoft.com/office/officeart/2005/8/layout/process4"/>
    <dgm:cxn modelId="{D4B57D38-E2E0-4851-BB3D-5CDAADB1017E}" type="presParOf" srcId="{80E7FC55-4977-4380-A3D5-4A2B51348711}" destId="{C8C6F9F5-B217-4EAF-B07E-463AE5203376}" srcOrd="0" destOrd="0" presId="urn:microsoft.com/office/officeart/2005/8/layout/process4"/>
    <dgm:cxn modelId="{70B84136-E033-45F7-BDDF-8407766BE49E}" type="presParOf" srcId="{80E7FC55-4977-4380-A3D5-4A2B51348711}" destId="{1F3E56F8-0EE5-48A0-8518-AA68727E5E48}" srcOrd="1" destOrd="0" presId="urn:microsoft.com/office/officeart/2005/8/layout/process4"/>
    <dgm:cxn modelId="{6CD67E71-F711-4093-9B63-15411018B773}" type="presParOf" srcId="{80E7FC55-4977-4380-A3D5-4A2B51348711}" destId="{D0540388-FCB2-4452-B9D9-60AA734DB54E}" srcOrd="2" destOrd="0" presId="urn:microsoft.com/office/officeart/2005/8/layout/process4"/>
    <dgm:cxn modelId="{44EF4F33-C754-441A-9EF6-03FF2020035B}" type="presParOf" srcId="{D0540388-FCB2-4452-B9D9-60AA734DB54E}" destId="{5EE9E7A1-806D-480E-96A1-FC3391BEE61E}" srcOrd="0" destOrd="0" presId="urn:microsoft.com/office/officeart/2005/8/layout/process4"/>
    <dgm:cxn modelId="{EF040189-CE2C-4832-8230-86E66B86DE8D}" type="presParOf" srcId="{9296C03B-CD25-4E17-8F90-864A9644CE1F}" destId="{5FF400CC-4BAF-4F61-B2D1-F483CF1FD1DB}" srcOrd="1" destOrd="0" presId="urn:microsoft.com/office/officeart/2005/8/layout/process4"/>
    <dgm:cxn modelId="{4CCAF6F3-1E7C-446B-8C5D-7DC62FDB592E}" type="presParOf" srcId="{9296C03B-CD25-4E17-8F90-864A9644CE1F}" destId="{22ABD303-5A51-4D31-A141-E050D87EEA97}" srcOrd="2" destOrd="0" presId="urn:microsoft.com/office/officeart/2005/8/layout/process4"/>
    <dgm:cxn modelId="{5A90F1B5-8262-4703-B938-A1E4DAA79D75}" type="presParOf" srcId="{22ABD303-5A51-4D31-A141-E050D87EEA97}" destId="{8B1DF22E-004D-45BB-B60F-76C23D754411}" srcOrd="0" destOrd="0" presId="urn:microsoft.com/office/officeart/2005/8/layout/process4"/>
    <dgm:cxn modelId="{3D54F82F-7D71-4AF9-AA6E-09B74848D863}" type="presParOf" srcId="{22ABD303-5A51-4D31-A141-E050D87EEA97}" destId="{87F99B9D-E240-41E8-B8FB-A57244E69BDC}" srcOrd="1" destOrd="0" presId="urn:microsoft.com/office/officeart/2005/8/layout/process4"/>
    <dgm:cxn modelId="{F8CE978C-9A74-4DF3-8636-2752EA8AEA68}" type="presParOf" srcId="{22ABD303-5A51-4D31-A141-E050D87EEA97}" destId="{FE3BC1CB-4BAA-4B94-B4ED-A9C6D2CD5089}" srcOrd="2" destOrd="0" presId="urn:microsoft.com/office/officeart/2005/8/layout/process4"/>
    <dgm:cxn modelId="{D7F1E6E3-1C0F-4517-9662-BAD68969AA4B}" type="presParOf" srcId="{FE3BC1CB-4BAA-4B94-B4ED-A9C6D2CD5089}" destId="{6D7DDD20-8EF1-47B0-9847-E4351573BB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F6A6F-14BD-446F-B2CC-9DFB0BA5B8BE}">
      <dsp:nvSpPr>
        <dsp:cNvPr id="0" name=""/>
        <dsp:cNvSpPr/>
      </dsp:nvSpPr>
      <dsp:spPr>
        <a:xfrm>
          <a:off x="2051947" y="808"/>
          <a:ext cx="5995791" cy="218017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한국생산기술연구원에 직접 방문하여 어떤 결함이 있는지 학습하였다</a:t>
          </a:r>
          <a:r>
            <a:rPr lang="en-US" altLang="ko-KR" sz="1800" kern="1200" dirty="0"/>
            <a:t>.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더 </a:t>
          </a:r>
          <a:r>
            <a:rPr lang="ko-KR" altLang="en-US" sz="1800" kern="1200" dirty="0" err="1"/>
            <a:t>깊이있는</a:t>
          </a:r>
          <a:r>
            <a:rPr lang="ko-KR" altLang="en-US" sz="1800" kern="1200" dirty="0"/>
            <a:t> 학습이 필요할 경우에는 해당 연구소에 일하시는 분의 도움을 받기로 하였다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2051947" y="273329"/>
        <a:ext cx="5178227" cy="1635129"/>
      </dsp:txXfrm>
    </dsp:sp>
    <dsp:sp modelId="{A4184850-8F53-4F1D-9244-F03D59AD3763}">
      <dsp:nvSpPr>
        <dsp:cNvPr id="0" name=""/>
        <dsp:cNvSpPr/>
      </dsp:nvSpPr>
      <dsp:spPr>
        <a:xfrm>
          <a:off x="248155" y="182202"/>
          <a:ext cx="1803792" cy="1817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신뢰도</a:t>
          </a:r>
          <a:r>
            <a:rPr lang="en-US" altLang="ko-KR" sz="3200" b="1" kern="1200" dirty="0"/>
            <a:t>?</a:t>
          </a:r>
          <a:endParaRPr lang="ko-KR" altLang="en-US" sz="3200" b="1" kern="1200" dirty="0"/>
        </a:p>
      </dsp:txBody>
      <dsp:txXfrm>
        <a:off x="336209" y="270256"/>
        <a:ext cx="1627684" cy="1641275"/>
      </dsp:txXfrm>
    </dsp:sp>
    <dsp:sp modelId="{A53FCCBC-C174-4478-B457-4F891C8B164B}">
      <dsp:nvSpPr>
        <dsp:cNvPr id="0" name=""/>
        <dsp:cNvSpPr/>
      </dsp:nvSpPr>
      <dsp:spPr>
        <a:xfrm>
          <a:off x="2051947" y="2515315"/>
          <a:ext cx="5995791" cy="218017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결함의 종류는 박리와 </a:t>
          </a:r>
          <a:r>
            <a:rPr lang="ko-KR" altLang="en-US" sz="1800" kern="1200" dirty="0" err="1"/>
            <a:t>미절삭</a:t>
          </a:r>
          <a:r>
            <a:rPr lang="ko-KR" altLang="en-US" sz="1800" kern="1200" dirty="0"/>
            <a:t> 두가지로 나누어서 검출하기로 결정 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사실상 두가지밖에 없음</a:t>
          </a:r>
        </a:p>
      </dsp:txBody>
      <dsp:txXfrm>
        <a:off x="2051947" y="2787836"/>
        <a:ext cx="5178227" cy="1635129"/>
      </dsp:txXfrm>
    </dsp:sp>
    <dsp:sp modelId="{8E6F1336-9836-4273-B5FE-33617ACC8B35}">
      <dsp:nvSpPr>
        <dsp:cNvPr id="0" name=""/>
        <dsp:cNvSpPr/>
      </dsp:nvSpPr>
      <dsp:spPr>
        <a:xfrm>
          <a:off x="248155" y="2696709"/>
          <a:ext cx="1803792" cy="1817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어떤 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결함</a:t>
          </a:r>
          <a:r>
            <a:rPr lang="en-US" altLang="ko-KR" sz="3200" b="1" kern="1200" dirty="0"/>
            <a:t>?</a:t>
          </a:r>
          <a:endParaRPr lang="ko-KR" altLang="en-US" sz="3200" b="1" kern="1200" dirty="0"/>
        </a:p>
      </dsp:txBody>
      <dsp:txXfrm>
        <a:off x="336209" y="2784763"/>
        <a:ext cx="1627684" cy="1641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Step1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Step2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9617-8BE0-480B-9A1D-00BA6FC83DF9}">
      <dsp:nvSpPr>
        <dsp:cNvPr id="0" name=""/>
        <dsp:cNvSpPr/>
      </dsp:nvSpPr>
      <dsp:spPr>
        <a:xfrm>
          <a:off x="798025" y="0"/>
          <a:ext cx="2249974" cy="109589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D1EA4-1E2D-4355-8393-2BE8AE7C9F03}">
      <dsp:nvSpPr>
        <dsp:cNvPr id="0" name=""/>
        <dsp:cNvSpPr/>
      </dsp:nvSpPr>
      <dsp:spPr>
        <a:xfrm>
          <a:off x="95672" y="87784"/>
          <a:ext cx="883786" cy="914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Step3</a:t>
          </a:r>
          <a:endParaRPr lang="ko-KR" altLang="en-US" sz="1800" kern="1200" dirty="0"/>
        </a:p>
      </dsp:txBody>
      <dsp:txXfrm>
        <a:off x="225099" y="221766"/>
        <a:ext cx="624932" cy="646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E56F8-0EE5-48A0-8518-AA68727E5E48}">
      <dsp:nvSpPr>
        <dsp:cNvPr id="0" name=""/>
        <dsp:cNvSpPr/>
      </dsp:nvSpPr>
      <dsp:spPr>
        <a:xfrm>
          <a:off x="0" y="2355371"/>
          <a:ext cx="6096000" cy="15458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해결방안</a:t>
          </a:r>
        </a:p>
      </dsp:txBody>
      <dsp:txXfrm>
        <a:off x="0" y="2355371"/>
        <a:ext cx="6096000" cy="834747"/>
      </dsp:txXfrm>
    </dsp:sp>
    <dsp:sp modelId="{5EE9E7A1-806D-480E-96A1-FC3391BEE61E}">
      <dsp:nvSpPr>
        <dsp:cNvPr id="0" name=""/>
        <dsp:cNvSpPr/>
      </dsp:nvSpPr>
      <dsp:spPr>
        <a:xfrm>
          <a:off x="0" y="2966559"/>
          <a:ext cx="6096000" cy="1096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현재 소유하고 있는 이미지의 양을 늘리기 위해 전처리를 하여 더 많은 </a:t>
          </a:r>
          <a:r>
            <a:rPr lang="en-US" altLang="ko-KR" sz="1800" kern="1200" dirty="0"/>
            <a:t>Training Data</a:t>
          </a:r>
          <a:r>
            <a:rPr lang="ko-KR" altLang="en-US" sz="1800" kern="1200" dirty="0"/>
            <a:t>를 만들어 다시 학습시키면 높은 결함 검출율이 나올 것이라고 기대된다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0" y="2966559"/>
        <a:ext cx="6096000" cy="1096365"/>
      </dsp:txXfrm>
    </dsp:sp>
    <dsp:sp modelId="{87F99B9D-E240-41E8-B8FB-A57244E69BDC}">
      <dsp:nvSpPr>
        <dsp:cNvPr id="0" name=""/>
        <dsp:cNvSpPr/>
      </dsp:nvSpPr>
      <dsp:spPr>
        <a:xfrm rot="10800000">
          <a:off x="0" y="1074"/>
          <a:ext cx="6096000" cy="23774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문제</a:t>
          </a:r>
        </a:p>
      </dsp:txBody>
      <dsp:txXfrm rot="-10800000">
        <a:off x="0" y="1074"/>
        <a:ext cx="6096000" cy="834496"/>
      </dsp:txXfrm>
    </dsp:sp>
    <dsp:sp modelId="{6D7DDD20-8EF1-47B0-9847-E4351573BB22}">
      <dsp:nvSpPr>
        <dsp:cNvPr id="0" name=""/>
        <dsp:cNvSpPr/>
      </dsp:nvSpPr>
      <dsp:spPr>
        <a:xfrm>
          <a:off x="0" y="835571"/>
          <a:ext cx="6096000" cy="7108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부족한 </a:t>
          </a:r>
          <a:r>
            <a:rPr lang="en-US" altLang="ko-KR" sz="1800" kern="1200" dirty="0"/>
            <a:t>Training Data</a:t>
          </a:r>
          <a:r>
            <a:rPr lang="ko-KR" altLang="en-US" sz="1800" kern="1200" dirty="0"/>
            <a:t>로 인하여 작은 사이즈의 결함부분은 잡아내지 못하여 낮은 결함 검출율을 보인다</a:t>
          </a:r>
          <a:r>
            <a:rPr lang="en-US" altLang="ko-KR" sz="1800" kern="1200" dirty="0"/>
            <a:t>.</a:t>
          </a:r>
          <a:endParaRPr lang="ko-KR" altLang="en-US" sz="1800" kern="1200" dirty="0"/>
        </a:p>
      </dsp:txBody>
      <dsp:txXfrm>
        <a:off x="0" y="835571"/>
        <a:ext cx="6096000" cy="710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C64AE3-DFF4-46E7-B32E-209FED48899E}" type="datetime1">
              <a:rPr lang="ko-KR" altLang="en-US"/>
              <a:pPr lvl="0">
                <a:defRPr/>
              </a:pPr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971576-F7DE-4720-9A0B-3B59D3DBF5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47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37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910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22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50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졸업 설계</a:t>
            </a:r>
            <a:endParaRPr lang="en-US" altLang="ko-KR" sz="4800" b="1" spc="-15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472514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2016156026 	</a:t>
            </a:r>
            <a:r>
              <a:rPr lang="ko-KR" altLang="en-US" b="1" dirty="0">
                <a:solidFill>
                  <a:schemeClr val="bg1"/>
                </a:solidFill>
              </a:rPr>
              <a:t>이형석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2016156033	</a:t>
            </a:r>
            <a:r>
              <a:rPr lang="ko-KR" altLang="en-US" b="1" dirty="0">
                <a:solidFill>
                  <a:schemeClr val="bg1"/>
                </a:solidFill>
              </a:rPr>
              <a:t>조현민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2016156039	</a:t>
            </a:r>
            <a:r>
              <a:rPr lang="ko-KR" altLang="en-US" b="1" dirty="0">
                <a:solidFill>
                  <a:schemeClr val="bg1"/>
                </a:solidFill>
              </a:rPr>
              <a:t>최성훈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2016156047	</a:t>
            </a:r>
            <a:r>
              <a:rPr lang="ko-KR" altLang="en-US" b="1" dirty="0">
                <a:solidFill>
                  <a:schemeClr val="bg1"/>
                </a:solidFill>
              </a:rPr>
              <a:t>황규빈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2</a:t>
            </a:r>
            <a:r>
              <a:rPr lang="ko-KR" altLang="en-US" sz="2400" b="1" spc="-150" dirty="0">
                <a:solidFill>
                  <a:schemeClr val="tx2"/>
                </a:solidFill>
              </a:rPr>
              <a:t>차 발표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93399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Training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5153395" cy="1701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5" y="1687635"/>
            <a:ext cx="50405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Step2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</a:rPr>
              <a:t>라벨링한</a:t>
            </a:r>
            <a:r>
              <a:rPr lang="ko-KR" altLang="en-US" dirty="0">
                <a:solidFill>
                  <a:schemeClr val="bg1"/>
                </a:solidFill>
              </a:rPr>
              <a:t> 좌표들을 </a:t>
            </a:r>
            <a:r>
              <a:rPr lang="en-US" altLang="ko-KR" dirty="0">
                <a:solidFill>
                  <a:schemeClr val="bg1"/>
                </a:solidFill>
              </a:rPr>
              <a:t>YOLOv5</a:t>
            </a:r>
            <a:r>
              <a:rPr lang="ko-KR" altLang="en-US" dirty="0" err="1">
                <a:solidFill>
                  <a:schemeClr val="bg1"/>
                </a:solidFill>
              </a:rPr>
              <a:t>알고리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즘의 파라미터로 전달 해 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현재 보유하고 있는 데이터의 일부인 약 </a:t>
            </a:r>
            <a:r>
              <a:rPr lang="en-US" altLang="ko-KR" dirty="0">
                <a:solidFill>
                  <a:schemeClr val="bg1"/>
                </a:solidFill>
              </a:rPr>
              <a:t>500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장 가량의 이미지를 학습시켰다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9D8BC-333D-44C7-B8D6-461C084093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5" y="3562697"/>
            <a:ext cx="3899925" cy="2924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3E4AD-C836-4D80-85C7-3D532D1FB0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00" y="3581098"/>
            <a:ext cx="3899925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문제 및 해결방안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E76AF9A-5DA5-4A39-8D06-33791E74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860740"/>
              </p:ext>
            </p:extLst>
          </p:nvPr>
        </p:nvGraphicFramePr>
        <p:xfrm>
          <a:off x="1524000" y="18132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7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ko-KR" altLang="en-US" sz="2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3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문제 및 해결방안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395536" y="1338153"/>
            <a:ext cx="8064896" cy="5127962"/>
            <a:chOff x="395536" y="1338153"/>
            <a:chExt cx="8064896" cy="5127962"/>
          </a:xfrm>
        </p:grpSpPr>
        <p:sp>
          <p:nvSpPr>
            <p:cNvPr id="78" name="직사각형 77"/>
            <p:cNvSpPr/>
            <p:nvPr/>
          </p:nvSpPr>
          <p:spPr>
            <a:xfrm>
              <a:off x="395536" y="4382938"/>
              <a:ext cx="8064896" cy="199810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9" name="TextBox 78"/>
            <p:cNvSpPr txBox="1"/>
            <p:nvPr/>
          </p:nvSpPr>
          <p:spPr>
            <a:xfrm>
              <a:off x="395536" y="4382938"/>
              <a:ext cx="8064896" cy="107897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99136" tIns="199136" rIns="199136" bIns="199136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/>
                <a:t>해결방안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95536" y="5215483"/>
              <a:ext cx="8064896" cy="1165848"/>
            </a:xfrm>
            <a:prstGeom prst="rect">
              <a:avLst/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25400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81" name="TextBox 80"/>
            <p:cNvSpPr txBox="1"/>
            <p:nvPr/>
          </p:nvSpPr>
          <p:spPr>
            <a:xfrm>
              <a:off x="395536" y="5215483"/>
              <a:ext cx="8064896" cy="116584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85344" tIns="15240" rIns="85344" bIns="1524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kern="1200" dirty="0"/>
                <a:t>위의 문제에 대해 전문가에게 피드백 요청 또는 </a:t>
              </a:r>
              <a:r>
                <a:rPr lang="en-US" altLang="ko-KR" kern="1200" dirty="0"/>
                <a:t>Mask RCNN</a:t>
              </a:r>
              <a:r>
                <a:rPr lang="ko-KR" altLang="en-US" kern="1200" dirty="0"/>
                <a:t>처럼 매우 정확한 결함 위치가 도출 되어야 검출에 성공한 것인지 아니면 어느 정도 오차가 있어도 허용이 되는지 만약 오차가 있어도 된다면 허용 범위는 어느 정도인지 한국생산기술연구원의 조언을 구할 예정</a:t>
              </a:r>
            </a:p>
          </p:txBody>
        </p:sp>
        <p:sp>
          <p:nvSpPr>
            <p:cNvPr id="82" name="설명선: 위쪽 화살표 81"/>
            <p:cNvSpPr/>
            <p:nvPr/>
          </p:nvSpPr>
          <p:spPr>
            <a:xfrm rot="10800000">
              <a:off x="395536" y="1339828"/>
              <a:ext cx="8064896" cy="3073081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254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TextBox 82"/>
            <p:cNvSpPr txBox="1"/>
            <p:nvPr/>
          </p:nvSpPr>
          <p:spPr>
            <a:xfrm rot="21600000">
              <a:off x="395536" y="1339828"/>
              <a:ext cx="8064896" cy="10786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99136" tIns="199136" rIns="199136" bIns="199136" anchor="t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800" b="1" kern="1200"/>
                <a:t>문제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95536" y="2090666"/>
              <a:ext cx="8064896" cy="1233364"/>
            </a:xfrm>
            <a:prstGeom prst="rect">
              <a:avLst/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25400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85" name="TextBox 84"/>
            <p:cNvSpPr txBox="1"/>
            <p:nvPr/>
          </p:nvSpPr>
          <p:spPr>
            <a:xfrm>
              <a:off x="395536" y="2090666"/>
              <a:ext cx="8064896" cy="123336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85344" tIns="15240" rIns="85344" bIns="1524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600" kern="1200" dirty="0"/>
                <a:t>더 높은 검출율과 빠른 응답시간을 구축하기 위해 여러 가지 </a:t>
              </a:r>
              <a:r>
                <a:rPr lang="ko-KR" altLang="en-US" sz="1600" kern="1200" dirty="0" err="1"/>
                <a:t>머신러닝</a:t>
              </a:r>
              <a:r>
                <a:rPr lang="ko-KR" altLang="en-US" sz="1600" kern="1200" dirty="0"/>
                <a:t> 기법들을 사용 해보고 비교 분석하고 있다</a:t>
              </a:r>
              <a:r>
                <a:rPr lang="en-US" altLang="ko-KR" sz="1600" kern="1200" dirty="0"/>
                <a:t>. </a:t>
              </a:r>
              <a:r>
                <a:rPr lang="ko-KR" altLang="en-US" sz="1600" kern="1200" dirty="0"/>
                <a:t>여기서 실제 </a:t>
              </a:r>
              <a:r>
                <a:rPr lang="ko-KR" altLang="en-US" sz="1600" kern="1200" dirty="0" err="1"/>
                <a:t>머신러닝을</a:t>
              </a:r>
              <a:r>
                <a:rPr lang="ko-KR" altLang="en-US" sz="1600" kern="1200" dirty="0"/>
                <a:t> 사용하는 회사의 전문가에게 피드백을 받은 기법 중 </a:t>
              </a:r>
              <a:r>
                <a:rPr lang="en-US" altLang="ko-KR" sz="1600" kern="1200" dirty="0"/>
                <a:t>Mask RCNN</a:t>
              </a:r>
              <a:r>
                <a:rPr lang="ko-KR" altLang="en-US" sz="1600" kern="1200" dirty="0"/>
                <a:t>의 기법이 있는데 이 기법은 라벨링을 할 때 결함 부분을 정확하게 라인을 그려야 하지만 우리가 검출하고자 하는 결함들의 경계선이 모호하여</a:t>
              </a:r>
              <a:r>
                <a:rPr lang="en-US" altLang="ko-KR" sz="1600" kern="1200" dirty="0"/>
                <a:t>, </a:t>
              </a:r>
              <a:r>
                <a:rPr lang="ko-KR" altLang="en-US" sz="1600" kern="1200" dirty="0"/>
                <a:t>학습을 위해 이미지 라벨링을 하는 과정에서 영역 선정에 어려움을 겪고 있습니다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ko-KR" altLang="en-US" sz="2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3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실제 코드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DAE86-E4F0-49D8-B850-B3584B0ACFFA}"/>
              </a:ext>
            </a:extLst>
          </p:cNvPr>
          <p:cNvSpPr txBox="1"/>
          <p:nvPr/>
        </p:nvSpPr>
        <p:spPr>
          <a:xfrm>
            <a:off x="179867" y="1461279"/>
            <a:ext cx="75608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E = 1/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전체 데이터의 수 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* 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(for(k=0; k&lt;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전체 데이터의 수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; k++) {(k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번째 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y - k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번째 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t)^2})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mloss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= 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mloss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*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+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loss_items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 / 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+ 1) # update mean losses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손실 계산 함수 내부 </a:t>
            </a:r>
            <a:endParaRPr lang="ko-KR" altLang="en-US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평균 제곱 오차 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: 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모델의 </a:t>
            </a:r>
            <a:r>
              <a:rPr lang="ko-KR" altLang="en-US" sz="1000" kern="0" spc="0" dirty="0" err="1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출력값과</a:t>
            </a:r>
            <a:r>
              <a:rPr lang="ko-KR" altLang="en-US" sz="10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 사용자가 원하는 출력 값 사이의 거리 차이를 오차로 사용</a:t>
            </a:r>
            <a:endParaRPr lang="ko-KR" altLang="en-US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def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compute_loss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(self, weights):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num_classes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weights.size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(0)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cos = torch.mm(weights, weights.t())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if not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self.normalize_weights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: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norms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self.weight_norms.unsqueeze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(1)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cos = cos / (norms*norms.t())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cos1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cos.clone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with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torch.no_grad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():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row_nums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torch.arange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num_classes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).long().to(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weights.device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cos1[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row_nums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row_nums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] = -float('inf')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_, indices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torch.max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(cos1, dim=1)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mask =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torch.zeros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num_classes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,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num_classes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)).to(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weights.device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mask[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row_nums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, indices] = 1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return {"loss": {"losses":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torch.sum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(cos*mask, dim=1), "indices": 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c_f.torch_arange_from_size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(weights), "</a:t>
            </a:r>
            <a:r>
              <a:rPr lang="en-US" altLang="ko-KR" sz="10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reduction_type</a:t>
            </a:r>
            <a:r>
              <a:rPr lang="en-US" altLang="ko-KR" sz="10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": "element"}} </a:t>
            </a:r>
            <a:endParaRPr lang="en-US" altLang="ko-KR" sz="1000" kern="0" spc="0" dirty="0">
              <a:solidFill>
                <a:schemeClr val="bg1"/>
              </a:solidFill>
              <a:effectLst/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AFFEE-2AA1-49A1-886C-D6A848D29EEB}"/>
              </a:ext>
            </a:extLst>
          </p:cNvPr>
          <p:cNvSpPr txBox="1"/>
          <p:nvPr/>
        </p:nvSpPr>
        <p:spPr>
          <a:xfrm>
            <a:off x="4716016" y="2781640"/>
            <a:ext cx="38884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@ </a:t>
            </a:r>
            <a:r>
              <a:rPr lang="ko-KR" altLang="en-US" sz="1600" b="1" kern="0" spc="0" dirty="0" err="1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로스값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 계산하는 </a:t>
            </a:r>
            <a:r>
              <a:rPr lang="en-US" altLang="ko-KR" sz="1600" b="1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compute_loss</a:t>
            </a: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함수 내부</a:t>
            </a:r>
            <a:endParaRPr lang="ko-KR" altLang="en-US" sz="1600" b="1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각 거리 차이를 제곱하여 합산한 후에 평균을 낸다</a:t>
            </a: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.</a:t>
            </a:r>
            <a:endParaRPr lang="ko-KR" altLang="en-US" sz="1600" b="1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(i+1) : 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전체 데이터의 수</a:t>
            </a:r>
            <a:endParaRPr lang="ko-KR" altLang="en-US" sz="1600" b="1" kern="0" spc="0" dirty="0">
              <a:solidFill>
                <a:schemeClr val="bg1"/>
              </a:solidFill>
              <a:effectLst/>
            </a:endParaRP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87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ko-KR" altLang="en-US" sz="2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3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실제 코드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DAE86-E4F0-49D8-B850-B3584B0ACFFA}"/>
              </a:ext>
            </a:extLst>
          </p:cNvPr>
          <p:cNvSpPr txBox="1"/>
          <p:nvPr/>
        </p:nvSpPr>
        <p:spPr>
          <a:xfrm>
            <a:off x="179867" y="1461279"/>
            <a:ext cx="7560840" cy="5075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Forward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with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amp.autocast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(enabled=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cuda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):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pred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= model(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imgs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) # forward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endParaRPr lang="en-US" altLang="ko-KR" sz="1400" kern="0" spc="0" dirty="0">
              <a:solidFill>
                <a:schemeClr val="bg1"/>
              </a:solidFill>
              <a:effectLst/>
              <a:latin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평균 제곱 오차 </a:t>
            </a:r>
            <a:endParaRPr lang="ko-KR" altLang="en-US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loss,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loss_items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=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compute_loss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pred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, targets.to(device)) # loss scaled by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batch_size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if rank != -1: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loss *=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opt.world_size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# gradient averaged between devices in DDP mode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if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opt.quad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: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loss *= 4.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endParaRPr lang="en-US" altLang="ko-KR" sz="1400" kern="0" spc="0" dirty="0">
              <a:solidFill>
                <a:schemeClr val="bg1"/>
              </a:solidFill>
              <a:effectLst/>
              <a:latin typeface="함초롬바탕" panose="02030504000101010101" pitchFamily="18" charset="-127"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Backward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scaler.scale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(loss).backward()</a:t>
            </a:r>
            <a:endParaRPr lang="en-US" altLang="ko-KR" sz="1400" kern="0" spc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AFFEE-2AA1-49A1-886C-D6A848D29EEB}"/>
              </a:ext>
            </a:extLst>
          </p:cNvPr>
          <p:cNvSpPr txBox="1"/>
          <p:nvPr/>
        </p:nvSpPr>
        <p:spPr>
          <a:xfrm>
            <a:off x="4639152" y="1584973"/>
            <a:ext cx="3888432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5400040" algn="r"/>
              </a:tabLst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@ </a:t>
            </a:r>
            <a:r>
              <a:rPr lang="ko-KR" altLang="en-US" sz="1600" b="1" kern="0" spc="0" dirty="0" err="1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로스값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ko-KR" altLang="en-US" sz="1600" b="1" kern="0" spc="0" dirty="0" err="1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나타내주는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 부분</a:t>
            </a:r>
            <a:endParaRPr lang="en-US" altLang="ko-KR" sz="1600" b="1" kern="0" spc="0" dirty="0">
              <a:solidFill>
                <a:schemeClr val="bg1"/>
              </a:solidFill>
              <a:effectLst/>
              <a:ea typeface="함초롬바탕" panose="02030504000101010101" pitchFamily="18" charset="-127"/>
            </a:endParaRPr>
          </a:p>
          <a:p>
            <a:pPr algn="just" fontAlgn="base">
              <a:lnSpc>
                <a:spcPct val="180000"/>
              </a:lnSpc>
              <a:tabLst>
                <a:tab pos="5400040" algn="r"/>
              </a:tabLst>
            </a:pP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# </a:t>
            </a:r>
            <a:r>
              <a:rPr lang="en-US" altLang="ko-KR" sz="1600" b="1" kern="0" spc="0" dirty="0" err="1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compute_loss</a:t>
            </a:r>
            <a:r>
              <a:rPr lang="en-US" altLang="ko-KR" sz="1600" b="1" kern="0" spc="0" dirty="0">
                <a:solidFill>
                  <a:schemeClr val="bg1"/>
                </a:solidFill>
                <a:effectLst/>
                <a:latin typeface="함초롬바탕" panose="02030504000101010101" pitchFamily="18" charset="-127"/>
              </a:rPr>
              <a:t> : </a:t>
            </a:r>
            <a:r>
              <a:rPr lang="ko-KR" altLang="en-US" sz="1600" b="1" kern="0" spc="0" dirty="0">
                <a:solidFill>
                  <a:schemeClr val="bg1"/>
                </a:solidFill>
                <a:effectLst/>
                <a:ea typeface="함초롬바탕" panose="02030504000101010101" pitchFamily="18" charset="-127"/>
              </a:rPr>
              <a:t>손실 계산 함수 </a:t>
            </a:r>
            <a:endParaRPr lang="ko-KR" altLang="en-US" sz="1600" b="1" kern="0" spc="0" dirty="0">
              <a:solidFill>
                <a:schemeClr val="bg1"/>
              </a:solidFill>
              <a:effectLst/>
            </a:endParaRP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145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ko-KR" altLang="en-US" sz="2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3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실제 코드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648775-650F-42BA-B2EE-D1F47EBDD384}"/>
              </a:ext>
            </a:extLst>
          </p:cNvPr>
          <p:cNvGraphicFramePr>
            <a:graphicFrameLocks noGrp="1"/>
          </p:cNvGraphicFramePr>
          <p:nvPr/>
        </p:nvGraphicFramePr>
        <p:xfrm>
          <a:off x="875521" y="1229562"/>
          <a:ext cx="6864830" cy="1911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8474">
                  <a:extLst>
                    <a:ext uri="{9D8B030D-6E8A-4147-A177-3AD203B41FA5}">
                      <a16:colId xmlns:a16="http://schemas.microsoft.com/office/drawing/2014/main" val="2369142345"/>
                    </a:ext>
                  </a:extLst>
                </a:gridCol>
                <a:gridCol w="769462">
                  <a:extLst>
                    <a:ext uri="{9D8B030D-6E8A-4147-A177-3AD203B41FA5}">
                      <a16:colId xmlns:a16="http://schemas.microsoft.com/office/drawing/2014/main" val="475165933"/>
                    </a:ext>
                  </a:extLst>
                </a:gridCol>
                <a:gridCol w="5326894">
                  <a:extLst>
                    <a:ext uri="{9D8B030D-6E8A-4147-A177-3AD203B41FA5}">
                      <a16:colId xmlns:a16="http://schemas.microsoft.com/office/drawing/2014/main" val="853645888"/>
                    </a:ext>
                  </a:extLst>
                </a:gridCol>
              </a:tblGrid>
              <a:tr h="318567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600" kern="100" dirty="0">
                          <a:effectLst/>
                        </a:rPr>
                        <a:t>함수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def load_model(weight):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205941"/>
                  </a:ext>
                </a:extLst>
              </a:tr>
              <a:tr h="637135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인자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weight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 dirty="0">
                          <a:effectLst/>
                        </a:rPr>
                        <a:t>학습의 결과 </a:t>
                      </a:r>
                      <a:r>
                        <a:rPr lang="en-US" sz="1600" kern="100" dirty="0">
                          <a:effectLst/>
                        </a:rPr>
                        <a:t>weight</a:t>
                      </a:r>
                      <a:r>
                        <a:rPr lang="ko-KR" sz="1600" kern="100" dirty="0">
                          <a:effectLst/>
                        </a:rPr>
                        <a:t>파일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381375"/>
                  </a:ext>
                </a:extLst>
              </a:tr>
              <a:tr h="637135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출력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model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Weigth</a:t>
                      </a:r>
                      <a:r>
                        <a:rPr lang="ko-KR" sz="1600" kern="100">
                          <a:effectLst/>
                        </a:rPr>
                        <a:t>파일을 이용해 생성된 모델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76204"/>
                  </a:ext>
                </a:extLst>
              </a:tr>
              <a:tr h="318567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설명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 dirty="0">
                          <a:effectLst/>
                        </a:rPr>
                        <a:t>Weight</a:t>
                      </a:r>
                      <a:r>
                        <a:rPr lang="ko-KR" sz="1600" kern="100" dirty="0">
                          <a:effectLst/>
                        </a:rPr>
                        <a:t>파일을 인자로 받아 모델을 생성하는 함수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13789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7C33D0-C615-41E8-B43F-AB206F1D27A7}"/>
              </a:ext>
            </a:extLst>
          </p:cNvPr>
          <p:cNvGraphicFramePr>
            <a:graphicFrameLocks noGrp="1"/>
          </p:cNvGraphicFramePr>
          <p:nvPr/>
        </p:nvGraphicFramePr>
        <p:xfrm>
          <a:off x="827584" y="3717032"/>
          <a:ext cx="6912767" cy="2347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232864723"/>
                    </a:ext>
                  </a:extLst>
                </a:gridCol>
                <a:gridCol w="2969123">
                  <a:extLst>
                    <a:ext uri="{9D8B030D-6E8A-4147-A177-3AD203B41FA5}">
                      <a16:colId xmlns:a16="http://schemas.microsoft.com/office/drawing/2014/main" val="76379825"/>
                    </a:ext>
                  </a:extLst>
                </a:gridCol>
                <a:gridCol w="3223564">
                  <a:extLst>
                    <a:ext uri="{9D8B030D-6E8A-4147-A177-3AD203B41FA5}">
                      <a16:colId xmlns:a16="http://schemas.microsoft.com/office/drawing/2014/main" val="2991609980"/>
                    </a:ext>
                  </a:extLst>
                </a:gridCol>
              </a:tblGrid>
              <a:tr h="372041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함수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def detect(model, img):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076233"/>
                  </a:ext>
                </a:extLst>
              </a:tr>
              <a:tr h="372041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인자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 dirty="0">
                          <a:effectLst/>
                        </a:rPr>
                        <a:t>model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객체 탐지에 사용될 모델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0968840"/>
                  </a:ext>
                </a:extLst>
              </a:tr>
              <a:tr h="372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>
                          <a:effectLst/>
                        </a:rPr>
                        <a:t>Img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객체 탐지에 사용될 이미지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78653"/>
                  </a:ext>
                </a:extLst>
              </a:tr>
              <a:tr h="372041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출력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600" kern="100" dirty="0">
                          <a:effectLst/>
                        </a:rPr>
                        <a:t>det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좌표와 클래스 이름으로 구성된 튜플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04270"/>
                  </a:ext>
                </a:extLst>
              </a:tr>
              <a:tr h="744083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600" kern="100">
                          <a:effectLst/>
                        </a:rPr>
                        <a:t>설명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600" kern="100" dirty="0">
                          <a:effectLst/>
                        </a:rPr>
                        <a:t>이미지에 학습한 객체가 있다면 클래스 이름과 좌표를 출력하는 함수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02</a:t>
            </a:r>
            <a:endParaRPr lang="ko-KR" altLang="en-US" sz="2400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3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실제 코드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AB6DDF1-4562-48C1-B31F-A9028CBA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081877"/>
              </p:ext>
            </p:extLst>
          </p:nvPr>
        </p:nvGraphicFramePr>
        <p:xfrm>
          <a:off x="875521" y="4064193"/>
          <a:ext cx="7486968" cy="2544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6748">
                  <a:extLst>
                    <a:ext uri="{9D8B030D-6E8A-4147-A177-3AD203B41FA5}">
                      <a16:colId xmlns:a16="http://schemas.microsoft.com/office/drawing/2014/main" val="2190059455"/>
                    </a:ext>
                  </a:extLst>
                </a:gridCol>
                <a:gridCol w="3420110">
                  <a:extLst>
                    <a:ext uri="{9D8B030D-6E8A-4147-A177-3AD203B41FA5}">
                      <a16:colId xmlns:a16="http://schemas.microsoft.com/office/drawing/2014/main" val="4164859639"/>
                    </a:ext>
                  </a:extLst>
                </a:gridCol>
                <a:gridCol w="3420110">
                  <a:extLst>
                    <a:ext uri="{9D8B030D-6E8A-4147-A177-3AD203B41FA5}">
                      <a16:colId xmlns:a16="http://schemas.microsoft.com/office/drawing/2014/main" val="2894644758"/>
                    </a:ext>
                  </a:extLst>
                </a:gridCol>
              </a:tblGrid>
              <a:tr h="312035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함수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 dirty="0">
                          <a:effectLst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</a:rPr>
                        <a:t>write_result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en-US" sz="1800" kern="100" dirty="0" err="1">
                          <a:effectLst/>
                        </a:rPr>
                        <a:t>xyxy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en-US" sz="1800" kern="100" dirty="0" err="1">
                          <a:effectLst/>
                        </a:rPr>
                        <a:t>img</a:t>
                      </a:r>
                      <a:r>
                        <a:rPr lang="en-US" sz="1800" kern="100" dirty="0">
                          <a:effectLst/>
                        </a:rPr>
                        <a:t>):</a:t>
                      </a:r>
                      <a:endParaRPr lang="ko-KR" sz="18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980244"/>
                  </a:ext>
                </a:extLst>
              </a:tr>
              <a:tr h="312035"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인자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 dirty="0" err="1">
                          <a:effectLst/>
                        </a:rPr>
                        <a:t>xyxy</a:t>
                      </a:r>
                      <a:endParaRPr lang="ko-KR" sz="18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결과 이미지의 박스를 표시할 좌표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782219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>
                          <a:effectLst/>
                        </a:rPr>
                        <a:t>img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검출 대상 이미지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21678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출력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>
                          <a:effectLst/>
                        </a:rPr>
                        <a:t>img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결함부분에 박스가 그려진 이미지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876062"/>
                  </a:ext>
                </a:extLst>
              </a:tr>
              <a:tr h="624069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함수 설명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 dirty="0">
                          <a:effectLst/>
                        </a:rPr>
                        <a:t>객체가 탐지되었을 때 검출 대상 이미지에 박스를 표시해 결과를 출력하기 위한 함수</a:t>
                      </a:r>
                      <a:endParaRPr lang="ko-KR" sz="18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93667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AFF3CF3-D98B-48C2-B95D-1B8BA4537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1360"/>
              </p:ext>
            </p:extLst>
          </p:nvPr>
        </p:nvGraphicFramePr>
        <p:xfrm>
          <a:off x="875521" y="1719738"/>
          <a:ext cx="7334251" cy="1781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1022">
                  <a:extLst>
                    <a:ext uri="{9D8B030D-6E8A-4147-A177-3AD203B41FA5}">
                      <a16:colId xmlns:a16="http://schemas.microsoft.com/office/drawing/2014/main" val="3435728860"/>
                    </a:ext>
                  </a:extLst>
                </a:gridCol>
                <a:gridCol w="822079">
                  <a:extLst>
                    <a:ext uri="{9D8B030D-6E8A-4147-A177-3AD203B41FA5}">
                      <a16:colId xmlns:a16="http://schemas.microsoft.com/office/drawing/2014/main" val="1880948004"/>
                    </a:ext>
                  </a:extLst>
                </a:gridCol>
                <a:gridCol w="5691150">
                  <a:extLst>
                    <a:ext uri="{9D8B030D-6E8A-4147-A177-3AD203B41FA5}">
                      <a16:colId xmlns:a16="http://schemas.microsoft.com/office/drawing/2014/main" val="169478311"/>
                    </a:ext>
                  </a:extLst>
                </a:gridCol>
              </a:tblGrid>
              <a:tr h="445318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800" kern="100" dirty="0">
                          <a:effectLst/>
                        </a:rPr>
                        <a:t>함수</a:t>
                      </a:r>
                      <a:endParaRPr lang="ko-KR" sz="18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>
                          <a:effectLst/>
                        </a:rPr>
                        <a:t>def save_result(img):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568014"/>
                  </a:ext>
                </a:extLst>
              </a:tr>
              <a:tr h="44531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인자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>
                          <a:effectLst/>
                        </a:rPr>
                        <a:t>img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결과 이미지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3387603"/>
                  </a:ext>
                </a:extLst>
              </a:tr>
              <a:tr h="44531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출력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없음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kern="100">
                          <a:effectLst/>
                        </a:rPr>
                        <a:t> 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8422966"/>
                  </a:ext>
                </a:extLst>
              </a:tr>
              <a:tr h="445318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sz="1800" kern="100">
                          <a:effectLst/>
                        </a:rPr>
                        <a:t>설명</a:t>
                      </a:r>
                      <a:endParaRPr lang="ko-KR" sz="18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kern="100" dirty="0">
                          <a:effectLst/>
                        </a:rPr>
                        <a:t>결과 이미지와 검출 결과를 저장하기 위한 함수</a:t>
                      </a:r>
                      <a:endParaRPr lang="ko-KR" sz="18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548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5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2924944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</a:rPr>
              <a:t>감사합니다</a:t>
            </a:r>
            <a:endParaRPr lang="en-US" altLang="ko-KR" sz="4800" b="1" spc="-150" dirty="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3232431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3247673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3340443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3351629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35" y="448422"/>
            <a:ext cx="6192688" cy="74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목차</a:t>
            </a:r>
            <a:endParaRPr lang="en-US" altLang="ko-KR" sz="4400" b="1" spc="-15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>
                <a:solidFill>
                  <a:schemeClr val="tx2"/>
                </a:solidFill>
              </a:rPr>
              <a:t>CONTENTS</a:t>
            </a:r>
            <a:endParaRPr lang="ko-KR" altLang="en-US" sz="2800" b="1" spc="-15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75656" y="1772816"/>
            <a:ext cx="6192688" cy="46805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2051720" y="2129986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39752" y="2052716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solidFill>
                  <a:schemeClr val="bg1"/>
                </a:solidFill>
              </a:rPr>
              <a:t>피드백 및 대처</a:t>
            </a:r>
          </a:p>
        </p:txBody>
      </p:sp>
      <p:sp>
        <p:nvSpPr>
          <p:cNvPr id="34" name="순서도: 논리합 33"/>
          <p:cNvSpPr/>
          <p:nvPr/>
        </p:nvSpPr>
        <p:spPr>
          <a:xfrm>
            <a:off x="3995933" y="3578628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논리합 37"/>
          <p:cNvSpPr/>
          <p:nvPr/>
        </p:nvSpPr>
        <p:spPr>
          <a:xfrm>
            <a:off x="5076053" y="4416854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순서도: 논리합 41"/>
          <p:cNvSpPr/>
          <p:nvPr/>
        </p:nvSpPr>
        <p:spPr>
          <a:xfrm>
            <a:off x="6071893" y="5197344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TextBox 14"/>
          <p:cNvSpPr txBox="1"/>
          <p:nvPr/>
        </p:nvSpPr>
        <p:spPr>
          <a:xfrm>
            <a:off x="4307698" y="3394255"/>
            <a:ext cx="3744416" cy="518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solidFill>
                  <a:schemeClr val="bg1"/>
                </a:solidFill>
              </a:rPr>
              <a:t>상세 설계</a:t>
            </a:r>
          </a:p>
        </p:txBody>
      </p:sp>
      <p:sp>
        <p:nvSpPr>
          <p:cNvPr id="55" name="TextBox 14"/>
          <p:cNvSpPr txBox="1"/>
          <p:nvPr/>
        </p:nvSpPr>
        <p:spPr>
          <a:xfrm>
            <a:off x="5399584" y="4227901"/>
            <a:ext cx="3744416" cy="518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56" name="TextBox 14"/>
          <p:cNvSpPr txBox="1"/>
          <p:nvPr/>
        </p:nvSpPr>
        <p:spPr>
          <a:xfrm>
            <a:off x="6359923" y="4909312"/>
            <a:ext cx="3744418" cy="518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solidFill>
                  <a:schemeClr val="bg1"/>
                </a:solidFill>
              </a:rPr>
              <a:t>문제 및 해결방안</a:t>
            </a:r>
          </a:p>
        </p:txBody>
      </p:sp>
      <p:sp>
        <p:nvSpPr>
          <p:cNvPr id="16" name="순서도: 논리합 15">
            <a:extLst>
              <a:ext uri="{FF2B5EF4-FFF2-40B4-BE49-F238E27FC236}">
                <a16:creationId xmlns:a16="http://schemas.microsoft.com/office/drawing/2014/main" id="{4DEE2EC9-9B21-4A2A-BFE9-A22AB09A4344}"/>
              </a:ext>
            </a:extLst>
          </p:cNvPr>
          <p:cNvSpPr/>
          <p:nvPr/>
        </p:nvSpPr>
        <p:spPr>
          <a:xfrm>
            <a:off x="3047555" y="2951156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D4254-C37E-4910-9D00-E66602D8849A}"/>
              </a:ext>
            </a:extLst>
          </p:cNvPr>
          <p:cNvSpPr txBox="1"/>
          <p:nvPr/>
        </p:nvSpPr>
        <p:spPr>
          <a:xfrm>
            <a:off x="3419872" y="2765619"/>
            <a:ext cx="3744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solidFill>
                  <a:schemeClr val="bg1"/>
                </a:solidFill>
              </a:rPr>
              <a:t>수행시나리오</a:t>
            </a:r>
          </a:p>
        </p:txBody>
      </p:sp>
      <p:sp>
        <p:nvSpPr>
          <p:cNvPr id="18" name="순서도: 논리합 17">
            <a:extLst>
              <a:ext uri="{FF2B5EF4-FFF2-40B4-BE49-F238E27FC236}">
                <a16:creationId xmlns:a16="http://schemas.microsoft.com/office/drawing/2014/main" id="{79DA1F3D-5523-4DA9-9E70-CBC1469DE121}"/>
              </a:ext>
            </a:extLst>
          </p:cNvPr>
          <p:cNvSpPr/>
          <p:nvPr/>
        </p:nvSpPr>
        <p:spPr>
          <a:xfrm>
            <a:off x="6889126" y="5843599"/>
            <a:ext cx="216027" cy="216027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7F66B5D-337F-4D67-B54A-49F94AF7D3A5}"/>
              </a:ext>
            </a:extLst>
          </p:cNvPr>
          <p:cNvSpPr txBox="1"/>
          <p:nvPr/>
        </p:nvSpPr>
        <p:spPr>
          <a:xfrm>
            <a:off x="7271791" y="5669908"/>
            <a:ext cx="3744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150" dirty="0">
                <a:solidFill>
                  <a:schemeClr val="bg1"/>
                </a:solidFill>
              </a:rPr>
              <a:t>실제코드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/>
      <p:bldP spid="34" grpId="2" animBg="1"/>
      <p:bldP spid="38" grpId="3" animBg="1"/>
      <p:bldP spid="42" grpId="4" animBg="1"/>
      <p:bldP spid="54" grpId="5"/>
      <p:bldP spid="55" grpId="6"/>
      <p:bldP spid="56" grpId="7"/>
      <p:bldP spid="16" grpId="0" animBg="1"/>
      <p:bldP spid="17" grpId="0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피드백 및 대처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75D2935-25D5-4E58-AF04-DE46E12BA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773018"/>
              </p:ext>
            </p:extLst>
          </p:nvPr>
        </p:nvGraphicFramePr>
        <p:xfrm>
          <a:off x="308554" y="1293539"/>
          <a:ext cx="8295894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수행 시나리오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856" y="1734983"/>
            <a:ext cx="7164288" cy="41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1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상세 설계</a:t>
            </a:r>
            <a:r>
              <a:rPr lang="en-US" altLang="ko-KR" sz="2800" b="1">
                <a:solidFill>
                  <a:schemeClr val="tx2"/>
                </a:solidFill>
              </a:rPr>
              <a:t> – </a:t>
            </a:r>
            <a:r>
              <a:rPr lang="ko-KR" altLang="en-US" sz="2800" b="1">
                <a:solidFill>
                  <a:schemeClr val="tx2"/>
                </a:solidFill>
              </a:rPr>
              <a:t>웹 시퀸스 다이어그램</a:t>
            </a:r>
          </a:p>
        </p:txBody>
      </p:sp>
      <p:pic>
        <p:nvPicPr>
          <p:cNvPr id="1025" name="_x23064633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5945" y="1311444"/>
            <a:ext cx="7232110" cy="345561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55944" y="4858442"/>
          <a:ext cx="7232109" cy="1882923"/>
        </p:xfrm>
        <a:graphic>
          <a:graphicData uri="http://schemas.openxmlformats.org/drawingml/2006/table">
            <a:tbl>
              <a:tblPr/>
              <a:tblGrid>
                <a:gridCol w="1128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4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tx1"/>
                          </a:solidFill>
                          <a:effectLst/>
                          <a:latin typeface="함초롬바탕"/>
                          <a:ea typeface="함초롬바탕"/>
                        </a:rPr>
                        <a:t>순서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tx1"/>
                          </a:solidFill>
                          <a:effectLst/>
                          <a:latin typeface="함초롬바탕"/>
                          <a:ea typeface="함초롬바탕"/>
                        </a:rPr>
                        <a:t>내용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1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웹 페이지에서 이미지를 업로드 받아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서버로 결함 분석을 요청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2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요청을 받은 서버는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웹에서의 요청을 수행하기 위해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Tomcat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으로 전달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3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Tomcat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에서 요청과 함께 전달된 이미지를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분석을 위해 프로그램으로 전달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4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가공 결함 검출 결과를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Tomcat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으로 응답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5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결함 검출 결과 요구에 대한 응답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98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6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서버는 결함 결과를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Web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으로 응답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1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상세 설계</a:t>
            </a:r>
            <a:r>
              <a:rPr lang="en-US" altLang="ko-KR" sz="2800" b="1">
                <a:solidFill>
                  <a:schemeClr val="tx2"/>
                </a:solidFill>
              </a:rPr>
              <a:t> – </a:t>
            </a:r>
            <a:r>
              <a:rPr lang="ko-KR" altLang="en-US" sz="2800" b="1">
                <a:solidFill>
                  <a:schemeClr val="tx2"/>
                </a:solidFill>
              </a:rPr>
              <a:t>앱 시퀸스 다이어그램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49" name="_x22843295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32009" y="1206625"/>
            <a:ext cx="6079982" cy="3232701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43716" y="4488262"/>
          <a:ext cx="7056567" cy="2173301"/>
        </p:xfrm>
        <a:graphic>
          <a:graphicData uri="http://schemas.openxmlformats.org/drawingml/2006/table">
            <a:tbl>
              <a:tblPr/>
              <a:tblGrid>
                <a:gridCol w="11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순서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내용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1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모바일 앱의 카메라를 이용해 결함 검출 대상을 촬영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2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모바일 앱에서 웹 서버로 이미지를 전송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3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서버는 결함 검출 프로그램을 실행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4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4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이미지에 결함 여부를 확인해 결함이 있다면 결함 부분에 바운더리 박스를 만들어 새로운 이미지를 생성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5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결함 검출 프로그램의 결과 이미지를 서버에 저장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6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서버는 결과 데이터를 데이터베이스에 저장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84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7</a:t>
                      </a:r>
                      <a:endParaRPr 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결함이 검출된 이미지와 검출 결과 데이터를 모바일에 응답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0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spc="-30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5863958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6079981" cy="51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2"/>
                </a:solidFill>
              </a:rPr>
              <a:t>상세 설계</a:t>
            </a:r>
            <a:r>
              <a:rPr lang="en-US" altLang="ko-KR" sz="2800" b="1">
                <a:solidFill>
                  <a:schemeClr val="tx2"/>
                </a:solidFill>
              </a:rPr>
              <a:t> – </a:t>
            </a:r>
            <a:r>
              <a:rPr lang="ko-KR" altLang="en-US" sz="2800" b="1">
                <a:solidFill>
                  <a:schemeClr val="tx2"/>
                </a:solidFill>
              </a:rPr>
              <a:t>시스템 구성도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815504" y="749424"/>
            <a:ext cx="13175260" cy="506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14779" y="798361"/>
            <a:ext cx="8604248" cy="47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073" name="_x4834251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496" y="1179220"/>
            <a:ext cx="5361333" cy="4554036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436096" y="1206625"/>
          <a:ext cx="3654991" cy="5436291"/>
        </p:xfrm>
        <a:graphic>
          <a:graphicData uri="http://schemas.openxmlformats.org/drawingml/2006/table">
            <a:tbl>
              <a:tblPr/>
              <a:tblGrid>
                <a:gridCol w="742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5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항목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내용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3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웹 페이지 준비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Apache Tomcat 9.0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서버에서 사용자에게 제공할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JSP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페이지 준비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0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앱 준비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Android Studio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를 통해 사용자가 이미지를 송신하고 수신받을 애플리케이션 준비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28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AWS Cloud Service </a:t>
                      </a: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준비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AWS Cloud Server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에는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Tomcat Server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와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Deep Learning Server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가 존재</a:t>
                      </a:r>
                    </a:p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Tomcat Server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를 통해 웹 페이지 서비스 제공</a:t>
                      </a:r>
                    </a:p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Deep Learning Server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를 통해 전송 받은 이미지 결함 검출 후 사용자에게 결과 전송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58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딥러닝 알고리즘 검출률 확인 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CNN Model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의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Yolo v5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알고리즘으로 이미지 결함 검출 후 결함 부분에 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Boundary Box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표시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393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결과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CNN Yolo v5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알고리즘을 통한 딥러닝 훈련으로 낮은 검출률이지만 미절삭 섬유와 박리현상이 정확히 구분됨</a:t>
                      </a:r>
                    </a:p>
                    <a:p>
                      <a:pPr marL="342900" marR="0" lvl="0" indent="-34290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l"/>
                        <a:defRPr/>
                      </a:pP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이미지를 송수신하기 위한 애플리케이션 구현</a:t>
                      </a:r>
                      <a:r>
                        <a:rPr lang="en-US" altLang="ko-KR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000" b="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내부 데이터 송수신 로직은 추후에 구현</a:t>
                      </a:r>
                      <a:endParaRPr lang="ko-KR" altLang="en-US" sz="1000" b="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8034" marB="18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942257"/>
              </p:ext>
            </p:extLst>
          </p:nvPr>
        </p:nvGraphicFramePr>
        <p:xfrm>
          <a:off x="251520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211490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개발환경 구축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59EAC2-27AE-42A0-A727-3CC33FB98236}"/>
              </a:ext>
            </a:extLst>
          </p:cNvPr>
          <p:cNvSpPr/>
          <p:nvPr/>
        </p:nvSpPr>
        <p:spPr>
          <a:xfrm>
            <a:off x="3548296" y="1511493"/>
            <a:ext cx="4768119" cy="3124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8367E-5F6E-4788-8872-A41A8FA7839A}"/>
              </a:ext>
            </a:extLst>
          </p:cNvPr>
          <p:cNvSpPr txBox="1"/>
          <p:nvPr/>
        </p:nvSpPr>
        <p:spPr>
          <a:xfrm>
            <a:off x="3563889" y="1489858"/>
            <a:ext cx="47525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</a:rPr>
              <a:t>이미지 라벨링과 </a:t>
            </a:r>
            <a:r>
              <a:rPr lang="en-US" altLang="ko-KR" sz="2000" dirty="0">
                <a:solidFill>
                  <a:schemeClr val="bg1"/>
                </a:solidFill>
              </a:rPr>
              <a:t>GPU</a:t>
            </a:r>
            <a:r>
              <a:rPr lang="ko-KR" altLang="en-US" sz="2000" dirty="0">
                <a:solidFill>
                  <a:schemeClr val="bg1"/>
                </a:solidFill>
              </a:rPr>
              <a:t>사용을 통한 학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습속도 증진위한 개발환경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Anaconda3, Python(3.5v</a:t>
            </a:r>
            <a:r>
              <a:rPr lang="ko-KR" altLang="en-US" dirty="0">
                <a:solidFill>
                  <a:schemeClr val="bg1"/>
                </a:solidFill>
              </a:rPr>
              <a:t>이상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</a:rPr>
              <a:t>Pytorch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CUDA 9.0 version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●</a:t>
            </a:r>
            <a:r>
              <a:rPr lang="en-US" altLang="ko-KR" sz="1800" dirty="0">
                <a:solidFill>
                  <a:schemeClr val="bg1"/>
                </a:solidFill>
              </a:rPr>
              <a:t> OpenCV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6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83295"/>
            <a:ext cx="1392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bg1"/>
                </a:solidFill>
              </a:rPr>
              <a:t>02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251521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1372338" y="391885"/>
            <a:ext cx="4083517" cy="732859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496704"/>
            <a:ext cx="515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</a:rPr>
              <a:t>개발 내용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1E17BA-96C6-43A8-B09F-461E97938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530928"/>
              </p:ext>
            </p:extLst>
          </p:nvPr>
        </p:nvGraphicFramePr>
        <p:xfrm>
          <a:off x="395537" y="1484784"/>
          <a:ext cx="3048000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242E1D-88D9-4B51-8A46-B4FD428E9864}"/>
              </a:ext>
            </a:extLst>
          </p:cNvPr>
          <p:cNvSpPr txBox="1"/>
          <p:nvPr/>
        </p:nvSpPr>
        <p:spPr>
          <a:xfrm>
            <a:off x="1355507" y="1848066"/>
            <a:ext cx="170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Labeling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95F5B-2947-485B-B874-639E21248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" y="2756822"/>
            <a:ext cx="7964923" cy="38765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676E6-6692-49E2-A957-6EEE72A7A088}"/>
              </a:ext>
            </a:extLst>
          </p:cNvPr>
          <p:cNvSpPr/>
          <p:nvPr/>
        </p:nvSpPr>
        <p:spPr>
          <a:xfrm>
            <a:off x="3692313" y="1511493"/>
            <a:ext cx="4768119" cy="9986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4268C-BE7F-4DAB-AF2B-4D329CD8AF19}"/>
              </a:ext>
            </a:extLst>
          </p:cNvPr>
          <p:cNvSpPr txBox="1"/>
          <p:nvPr/>
        </p:nvSpPr>
        <p:spPr>
          <a:xfrm>
            <a:off x="3707906" y="1687635"/>
            <a:ext cx="475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● </a:t>
            </a:r>
            <a:r>
              <a:rPr lang="ko-KR" altLang="en-US" dirty="0">
                <a:solidFill>
                  <a:schemeClr val="bg1"/>
                </a:solidFill>
              </a:rPr>
              <a:t>객체에 마우스 드래그를 하여 박스처리를 하고 박스처리 된 객체의 좌표를 저장한다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1258</Words>
  <Application>Microsoft Office PowerPoint</Application>
  <PresentationFormat>화면 슬라이드 쇼(4:3)</PresentationFormat>
  <Paragraphs>241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바탕체</vt:lpstr>
      <vt:lpstr>함초롬바탕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황규빈(2016156047)</cp:lastModifiedBy>
  <cp:revision>467</cp:revision>
  <dcterms:created xsi:type="dcterms:W3CDTF">2017-03-28T04:45:29Z</dcterms:created>
  <dcterms:modified xsi:type="dcterms:W3CDTF">2021-03-12T07:07:04Z</dcterms:modified>
  <cp:version>1000.0000.01</cp:version>
</cp:coreProperties>
</file>